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64"/>
  </p:notesMasterIdLst>
  <p:sldIdLst>
    <p:sldId id="256" r:id="rId2"/>
    <p:sldId id="320" r:id="rId3"/>
    <p:sldId id="321" r:id="rId4"/>
    <p:sldId id="322"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5" r:id="rId18"/>
    <p:sldId id="336" r:id="rId19"/>
    <p:sldId id="385" r:id="rId20"/>
    <p:sldId id="386" r:id="rId21"/>
    <p:sldId id="387" r:id="rId22"/>
    <p:sldId id="388" r:id="rId23"/>
    <p:sldId id="389" r:id="rId24"/>
    <p:sldId id="390" r:id="rId25"/>
    <p:sldId id="391" r:id="rId26"/>
    <p:sldId id="392" r:id="rId27"/>
    <p:sldId id="354" r:id="rId28"/>
    <p:sldId id="337" r:id="rId29"/>
    <p:sldId id="338" r:id="rId30"/>
    <p:sldId id="339" r:id="rId31"/>
    <p:sldId id="340" r:id="rId32"/>
    <p:sldId id="341" r:id="rId33"/>
    <p:sldId id="342" r:id="rId34"/>
    <p:sldId id="343" r:id="rId35"/>
    <p:sldId id="344" r:id="rId36"/>
    <p:sldId id="345" r:id="rId37"/>
    <p:sldId id="346" r:id="rId38"/>
    <p:sldId id="347" r:id="rId39"/>
    <p:sldId id="348" r:id="rId40"/>
    <p:sldId id="349" r:id="rId41"/>
    <p:sldId id="350" r:id="rId42"/>
    <p:sldId id="351" r:id="rId43"/>
    <p:sldId id="352" r:id="rId44"/>
    <p:sldId id="353" r:id="rId45"/>
    <p:sldId id="355" r:id="rId46"/>
    <p:sldId id="356" r:id="rId47"/>
    <p:sldId id="381" r:id="rId48"/>
    <p:sldId id="357" r:id="rId49"/>
    <p:sldId id="377" r:id="rId50"/>
    <p:sldId id="378" r:id="rId51"/>
    <p:sldId id="379" r:id="rId52"/>
    <p:sldId id="380" r:id="rId53"/>
    <p:sldId id="358" r:id="rId54"/>
    <p:sldId id="382" r:id="rId55"/>
    <p:sldId id="359" r:id="rId56"/>
    <p:sldId id="368" r:id="rId57"/>
    <p:sldId id="383" r:id="rId58"/>
    <p:sldId id="370" r:id="rId59"/>
    <p:sldId id="372" r:id="rId60"/>
    <p:sldId id="374" r:id="rId61"/>
    <p:sldId id="376" r:id="rId62"/>
    <p:sldId id="384"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FFFF"/>
    <a:srgbClr val="A1FFA1"/>
    <a:srgbClr val="FF0909"/>
    <a:srgbClr val="0D0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94660"/>
  </p:normalViewPr>
  <p:slideViewPr>
    <p:cSldViewPr snapToGrid="0">
      <p:cViewPr varScale="1">
        <p:scale>
          <a:sx n="89" d="100"/>
          <a:sy n="89" d="100"/>
        </p:scale>
        <p:origin x="1267"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B53498-0D27-4BA1-B64E-F3F0DF81F6FC}" type="datetimeFigureOut">
              <a:rPr lang="en-US" smtClean="0"/>
              <a:t>4/17/2018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4EACB1-31E9-4803-B2A0-303E52099FBA}" type="slidenum">
              <a:rPr lang="en-US" smtClean="0"/>
              <a:t>‹#›</a:t>
            </a:fld>
            <a:endParaRPr lang="en-US"/>
          </a:p>
        </p:txBody>
      </p:sp>
    </p:spTree>
    <p:extLst>
      <p:ext uri="{BB962C8B-B14F-4D97-AF65-F5344CB8AC3E}">
        <p14:creationId xmlns:p14="http://schemas.microsoft.com/office/powerpoint/2010/main" val="3329449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normAutofit lnSpcReduction="10000"/>
          </a:bodyPr>
          <a:lstStyle/>
          <a:p>
            <a:r>
              <a:rPr lang="en-US" dirty="0" smtClean="0"/>
              <a:t>In order to compute the image, the power arriving at the eye from the solid angle of each pixel needs to be determined on different wavelengths.</a:t>
            </a:r>
          </a:p>
          <a:p>
            <a:r>
              <a:rPr lang="en-US" dirty="0" smtClean="0"/>
              <a:t>We establish a virtual world model in the computer memory, where the user is represented by a single eye position and the display is represented by a window rectangle. Then we compute the power going through the pixel toward the eye on different wavelength</a:t>
            </a:r>
            <a:r>
              <a:rPr lang="hu-HU" dirty="0" smtClean="0"/>
              <a:t>s</a:t>
            </a:r>
            <a:r>
              <a:rPr lang="en-US" dirty="0" smtClean="0"/>
              <a:t>, which results in a power spectrum. </a:t>
            </a:r>
          </a:p>
          <a:p>
            <a:endParaRPr lang="en-US" dirty="0" smtClean="0"/>
          </a:p>
          <a:p>
            <a:r>
              <a:rPr lang="en-US" dirty="0" smtClean="0"/>
              <a:t>If we can get the display to emit the same photons, then the illusion of watching the virtual world can be created. As the human eye can be cheated with red, green, and blue colors, it is enough if the display emits light on these wavelengths. The last step of rendering is the conversion of the calculated spectrum to displayable red, green and blue intensities, which is called tone mapping. If we compute the light transfer only on these wavelength</a:t>
            </a:r>
            <a:r>
              <a:rPr lang="hu-HU" dirty="0" smtClean="0"/>
              <a:t>s</a:t>
            </a:r>
            <a:r>
              <a:rPr lang="en-US" dirty="0" smtClean="0"/>
              <a:t>, then this step can be omitted and the resulting spectrum can be used directly to control the monitor.</a:t>
            </a:r>
          </a:p>
          <a:p>
            <a:endParaRPr lang="en-US" dirty="0" smtClean="0"/>
          </a:p>
          <a:p>
            <a:r>
              <a:rPr lang="en-US" dirty="0" smtClean="0"/>
              <a:t>One crucial question is what exactly should be computed that describes the strength of the light intensity and when the pixel is controlled accordingly, provides the same color perception as the surface. Note that the pixel is at a different distance than the visible surface. The orientation</a:t>
            </a:r>
            <a:r>
              <a:rPr lang="hu-HU" dirty="0" smtClean="0"/>
              <a:t>s</a:t>
            </a:r>
            <a:r>
              <a:rPr lang="en-US" dirty="0" smtClean="0"/>
              <a:t> of the display surface and </a:t>
            </a:r>
            <a:r>
              <a:rPr lang="hu-HU" dirty="0" smtClean="0"/>
              <a:t>of </a:t>
            </a:r>
            <a:r>
              <a:rPr lang="en-US" dirty="0" smtClean="0"/>
              <a:t>the visible surface are also different. The total emitted power would definitely be not good since it would mean less photons for the eye for farther sources.  </a:t>
            </a:r>
            <a:endParaRPr lang="hu-HU" dirty="0" smtClean="0"/>
          </a:p>
          <a:p>
            <a:endParaRPr lang="en-US" dirty="0"/>
          </a:p>
        </p:txBody>
      </p:sp>
      <p:sp>
        <p:nvSpPr>
          <p:cNvPr id="4" name="Dia számának helye 3"/>
          <p:cNvSpPr>
            <a:spLocks noGrp="1"/>
          </p:cNvSpPr>
          <p:nvPr>
            <p:ph type="sldNum" sz="quarter" idx="10"/>
          </p:nvPr>
        </p:nvSpPr>
        <p:spPr/>
        <p:txBody>
          <a:bodyPr/>
          <a:lstStyle/>
          <a:p>
            <a:fld id="{64F8FCFD-A81E-4F03-9EE9-AF679686BD11}" type="slidenum">
              <a:rPr lang="en-US" smtClean="0"/>
              <a:pPr/>
              <a:t>2</a:t>
            </a:fld>
            <a:endParaRPr lang="en-US" dirty="0"/>
          </a:p>
        </p:txBody>
      </p:sp>
    </p:spTree>
    <p:extLst>
      <p:ext uri="{BB962C8B-B14F-4D97-AF65-F5344CB8AC3E}">
        <p14:creationId xmlns:p14="http://schemas.microsoft.com/office/powerpoint/2010/main" val="2389235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 is the BRDF, or </a:t>
            </a:r>
            <a:r>
              <a:rPr lang="en-US" dirty="0" err="1" smtClean="0"/>
              <a:t>bideirectional</a:t>
            </a:r>
            <a:r>
              <a:rPr lang="en-US" dirty="0" smtClean="0"/>
              <a:t> reflectance distribution function. It expresses the outgoing reflected radiance in a certain direction in response to unit irradiance from a certain</a:t>
            </a:r>
            <a:r>
              <a:rPr lang="en-US" baseline="0" dirty="0" smtClean="0"/>
              <a:t> incoming direction. The BRDF can of course also depend on the surface point: not only materials or colors may be different at different surface points, but also the surface may have different orientation, meaning that the same incoming and outgoing directions </a:t>
            </a:r>
            <a:r>
              <a:rPr lang="en-US" dirty="0" smtClean="0"/>
              <a:t> might be very different with respect to the surface.</a:t>
            </a:r>
          </a:p>
          <a:p>
            <a:endParaRPr lang="en-US" dirty="0" smtClean="0"/>
          </a:p>
          <a:p>
            <a:r>
              <a:rPr lang="en-US" dirty="0" smtClean="0"/>
              <a:t>The BRDF is a physical</a:t>
            </a:r>
            <a:r>
              <a:rPr lang="en-US" baseline="0" dirty="0" smtClean="0"/>
              <a:t> property of surfaces. It should obey certain laws of physics. Energy conservation is one such law: a surface should not reflect more light than incident on it. Another is </a:t>
            </a:r>
            <a:r>
              <a:rPr lang="en-US" baseline="0" dirty="0" err="1" smtClean="0"/>
              <a:t>Helmholz’s</a:t>
            </a:r>
            <a:r>
              <a:rPr lang="en-US" baseline="0" dirty="0" smtClean="0"/>
              <a:t> law: the BRDF is symmetrical, the incoming and outgoing directions interchanges should result in the same reflectance value.</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9</a:t>
            </a:fld>
            <a:endParaRPr lang="en-US" dirty="0"/>
          </a:p>
        </p:txBody>
      </p:sp>
    </p:spTree>
    <p:extLst>
      <p:ext uri="{BB962C8B-B14F-4D97-AF65-F5344CB8AC3E}">
        <p14:creationId xmlns:p14="http://schemas.microsoft.com/office/powerpoint/2010/main" val="814745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150217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628650" y="1825624"/>
            <a:ext cx="7886700" cy="4963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66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0" y="1825624"/>
            <a:ext cx="9144000" cy="5032376"/>
          </a:xfrm>
          <a:solidFill>
            <a:schemeClr val="accent4">
              <a:lumMod val="20000"/>
              <a:lumOff val="80000"/>
            </a:schemeClr>
          </a:solidFill>
          <a:ln>
            <a:solidFill>
              <a:schemeClr val="accent4">
                <a:lumMod val="50000"/>
              </a:schemeClr>
            </a:solidFill>
          </a:ln>
        </p:spPr>
        <p:txBody>
          <a:bodyPr>
            <a:normAutofit/>
          </a:bodyPr>
          <a:lstStyle>
            <a:lvl1pPr marL="0" indent="0">
              <a:spcBef>
                <a:spcPts val="0"/>
              </a:spcBef>
              <a:buNone/>
              <a:defRPr sz="2400">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dirty="0" smtClean="0"/>
              <a:t>Click to edit Master text styles</a:t>
            </a:r>
          </a:p>
        </p:txBody>
      </p:sp>
    </p:spTree>
    <p:extLst>
      <p:ext uri="{BB962C8B-B14F-4D97-AF65-F5344CB8AC3E}">
        <p14:creationId xmlns:p14="http://schemas.microsoft.com/office/powerpoint/2010/main" val="452246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0" y="1825624"/>
            <a:ext cx="9144000" cy="5032376"/>
          </a:xfrm>
          <a:solidFill>
            <a:schemeClr val="accent1">
              <a:lumMod val="20000"/>
              <a:lumOff val="80000"/>
            </a:schemeClr>
          </a:solidFill>
          <a:ln>
            <a:solidFill>
              <a:schemeClr val="accent4">
                <a:lumMod val="50000"/>
              </a:schemeClr>
            </a:solidFill>
          </a:ln>
        </p:spPr>
        <p:txBody>
          <a:bodyPr>
            <a:normAutofit/>
          </a:bodyPr>
          <a:lstStyle>
            <a:lvl1pPr marL="0" indent="0">
              <a:spcBef>
                <a:spcPts val="0"/>
              </a:spcBef>
              <a:buNone/>
              <a:defRPr sz="2400">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dirty="0" smtClean="0"/>
              <a:t>Click to edit Master text styles</a:t>
            </a:r>
          </a:p>
        </p:txBody>
      </p:sp>
    </p:spTree>
    <p:extLst>
      <p:ext uri="{BB962C8B-B14F-4D97-AF65-F5344CB8AC3E}">
        <p14:creationId xmlns:p14="http://schemas.microsoft.com/office/powerpoint/2010/main" val="1433054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33D5BDB-207A-4240-9DD0-70E5211C08C1}" type="datetimeFigureOut">
              <a:rPr lang="en-US" smtClean="0"/>
              <a:t>4/17/2018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2AE957-AB07-4C36-9BA5-00DC8AA70E30}" type="slidenum">
              <a:rPr lang="en-US" smtClean="0"/>
              <a:t>‹#›</a:t>
            </a:fld>
            <a:endParaRPr lang="en-US"/>
          </a:p>
        </p:txBody>
      </p:sp>
    </p:spTree>
    <p:extLst>
      <p:ext uri="{BB962C8B-B14F-4D97-AF65-F5344CB8AC3E}">
        <p14:creationId xmlns:p14="http://schemas.microsoft.com/office/powerpoint/2010/main" val="2824046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431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Egyéni elrendezés">
    <p:spTree>
      <p:nvGrpSpPr>
        <p:cNvPr id="1" name=""/>
        <p:cNvGrpSpPr/>
        <p:nvPr/>
      </p:nvGrpSpPr>
      <p:grpSpPr>
        <a:xfrm>
          <a:off x="0" y="0"/>
          <a:ext cx="0" cy="0"/>
          <a:chOff x="0" y="0"/>
          <a:chExt cx="0" cy="0"/>
        </a:xfrm>
      </p:grpSpPr>
      <p:sp>
        <p:nvSpPr>
          <p:cNvPr id="2" name="Cím 1"/>
          <p:cNvSpPr>
            <a:spLocks noGrp="1"/>
          </p:cNvSpPr>
          <p:nvPr>
            <p:ph type="title"/>
          </p:nvPr>
        </p:nvSpPr>
        <p:spPr>
          <a:xfrm>
            <a:off x="152400" y="76200"/>
            <a:ext cx="7620000" cy="685800"/>
          </a:xfrm>
        </p:spPr>
        <p:txBody>
          <a:bodyPr/>
          <a:lstStyle>
            <a:lvl1pPr>
              <a:defRPr b="1">
                <a:latin typeface="Courier New" pitchFamily="49" charset="0"/>
                <a:cs typeface="Courier New" pitchFamily="49" charset="0"/>
              </a:defRPr>
            </a:lvl1pPr>
          </a:lstStyle>
          <a:p>
            <a:r>
              <a:rPr lang="hu-HU" dirty="0" smtClean="0"/>
              <a:t>Mintacím szerkesztése</a:t>
            </a:r>
            <a:endParaRPr lang="en-US" dirty="0"/>
          </a:p>
        </p:txBody>
      </p:sp>
      <p:sp>
        <p:nvSpPr>
          <p:cNvPr id="9" name="Szöveg helye 8"/>
          <p:cNvSpPr>
            <a:spLocks noGrp="1"/>
          </p:cNvSpPr>
          <p:nvPr>
            <p:ph type="body" sz="quarter" idx="13"/>
          </p:nvPr>
        </p:nvSpPr>
        <p:spPr>
          <a:xfrm>
            <a:off x="152400" y="914400"/>
            <a:ext cx="8839200" cy="5791200"/>
          </a:xfrm>
          <a:solidFill>
            <a:schemeClr val="accent3">
              <a:lumMod val="40000"/>
              <a:lumOff val="60000"/>
            </a:schemeClr>
          </a:solidFill>
        </p:spPr>
        <p:txBody>
          <a:bodyPr/>
          <a:lstStyle>
            <a:lvl1pPr>
              <a:buNone/>
              <a:defRPr b="1">
                <a:latin typeface="Courier New" pitchFamily="49" charset="0"/>
                <a:cs typeface="Courier New" pitchFamily="49" charset="0"/>
              </a:defRPr>
            </a:lvl1pPr>
            <a:lvl2pPr>
              <a:buNone/>
              <a:defRPr b="1">
                <a:latin typeface="Courier New" pitchFamily="49" charset="0"/>
                <a:cs typeface="Courier New" pitchFamily="49" charset="0"/>
              </a:defRPr>
            </a:lvl2pPr>
            <a:lvl3pPr>
              <a:buNone/>
              <a:defRPr b="1">
                <a:latin typeface="Courier New" pitchFamily="49" charset="0"/>
                <a:cs typeface="Courier New" pitchFamily="49" charset="0"/>
              </a:defRPr>
            </a:lvl3pPr>
            <a:lvl4pPr>
              <a:buNone/>
              <a:defRPr b="1">
                <a:latin typeface="Courier New" pitchFamily="49" charset="0"/>
                <a:cs typeface="Courier New" pitchFamily="49" charset="0"/>
              </a:defRPr>
            </a:lvl4pPr>
            <a:lvl5pPr>
              <a:buNone/>
              <a:defRPr b="1">
                <a:latin typeface="Courier New" pitchFamily="49" charset="0"/>
                <a:cs typeface="Courier New" pitchFamily="49" charset="0"/>
              </a:defRPr>
            </a:lvl5pPr>
          </a:lstStyle>
          <a:p>
            <a:pPr lvl="0"/>
            <a:r>
              <a:rPr lang="hu-HU" dirty="0" smtClean="0"/>
              <a:t>Mintaszöveg szerkesztése</a:t>
            </a:r>
          </a:p>
          <a:p>
            <a:pPr lvl="1"/>
            <a:r>
              <a:rPr lang="hu-HU" dirty="0" smtClean="0"/>
              <a:t>Második szint</a:t>
            </a:r>
          </a:p>
          <a:p>
            <a:pPr lvl="2"/>
            <a:r>
              <a:rPr lang="hu-HU" dirty="0" smtClean="0"/>
              <a:t>Harmadik szint</a:t>
            </a:r>
          </a:p>
          <a:p>
            <a:pPr lvl="3"/>
            <a:r>
              <a:rPr lang="hu-HU" dirty="0" smtClean="0"/>
              <a:t>Negyedik szint</a:t>
            </a:r>
          </a:p>
          <a:p>
            <a:pPr lvl="4"/>
            <a:r>
              <a:rPr lang="hu-HU" dirty="0" smtClean="0"/>
              <a:t>Ötödik szint</a:t>
            </a:r>
            <a:endParaRPr lang="en-US" dirty="0"/>
          </a:p>
        </p:txBody>
      </p:sp>
    </p:spTree>
    <p:extLst>
      <p:ext uri="{BB962C8B-B14F-4D97-AF65-F5344CB8AC3E}">
        <p14:creationId xmlns:p14="http://schemas.microsoft.com/office/powerpoint/2010/main" val="1818954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Whipsmart" panose="020B0502030203050204" pitchFamily="34" charset="0"/>
              </a:defRPr>
            </a:lvl1pPr>
          </a:lstStyle>
          <a:p>
            <a:fld id="{233D5BDB-207A-4240-9DD0-70E5211C08C1}" type="datetimeFigureOut">
              <a:rPr lang="en-US" smtClean="0"/>
              <a:pPr/>
              <a:t>4/17/2018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Whipsmart" panose="020B0502030203050204" pitchFamily="34" charset="0"/>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Whipsmart" panose="020B0502030203050204" pitchFamily="34" charset="0"/>
              </a:defRPr>
            </a:lvl1pPr>
          </a:lstStyle>
          <a:p>
            <a:fld id="{C52AE957-AB07-4C36-9BA5-00DC8AA70E30}" type="slidenum">
              <a:rPr lang="en-US" smtClean="0"/>
              <a:pPr/>
              <a:t>‹#›</a:t>
            </a:fld>
            <a:endParaRPr lang="en-US"/>
          </a:p>
        </p:txBody>
      </p:sp>
    </p:spTree>
    <p:extLst>
      <p:ext uri="{BB962C8B-B14F-4D97-AF65-F5344CB8AC3E}">
        <p14:creationId xmlns:p14="http://schemas.microsoft.com/office/powerpoint/2010/main" val="357223223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5" r:id="rId4"/>
    <p:sldLayoutId id="2147483673" r:id="rId5"/>
    <p:sldLayoutId id="2147483674" r:id="rId6"/>
    <p:sldLayoutId id="2147483676" r:id="rId7"/>
  </p:sldLayoutIdLst>
  <p:txStyles>
    <p:titleStyle>
      <a:lvl1pPr algn="l" defTabSz="914400" rtl="0" eaLnBrk="1" latinLnBrk="0" hangingPunct="1">
        <a:lnSpc>
          <a:spcPct val="90000"/>
        </a:lnSpc>
        <a:spcBef>
          <a:spcPct val="0"/>
        </a:spcBef>
        <a:buNone/>
        <a:defRPr sz="4400" kern="1200">
          <a:solidFill>
            <a:schemeClr val="tx1"/>
          </a:solidFill>
          <a:latin typeface="Whipsmart" panose="020B050203020305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Whipsmart" panose="020B050203020305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Whipsmart" panose="020B050203020305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hipsmart" panose="020B050203020305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hipsmart" panose="020B050203020305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hipsmart" panose="020B050203020305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5.xml"/><Relationship Id="rId1" Type="http://schemas.openxmlformats.org/officeDocument/2006/relationships/tags" Target="../tags/tag2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32.png"/><Relationship Id="rId3" Type="http://schemas.openxmlformats.org/officeDocument/2006/relationships/tags" Target="../tags/tag27.xml"/><Relationship Id="rId7" Type="http://schemas.openxmlformats.org/officeDocument/2006/relationships/image" Target="../media/image1.jpeg"/><Relationship Id="rId12" Type="http://schemas.openxmlformats.org/officeDocument/2006/relationships/image" Target="../media/image31.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Layout" Target="../slideLayouts/slideLayout5.xml"/><Relationship Id="rId11" Type="http://schemas.openxmlformats.org/officeDocument/2006/relationships/image" Target="../media/image30.png"/><Relationship Id="rId5" Type="http://schemas.openxmlformats.org/officeDocument/2006/relationships/tags" Target="../tags/tag29.xml"/><Relationship Id="rId10" Type="http://schemas.openxmlformats.org/officeDocument/2006/relationships/image" Target="../media/image29.png"/><Relationship Id="rId4" Type="http://schemas.openxmlformats.org/officeDocument/2006/relationships/tags" Target="../tags/tag28.xml"/><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2.xml"/><Relationship Id="rId7" Type="http://schemas.openxmlformats.org/officeDocument/2006/relationships/image" Target="../media/image4.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slideLayout" Target="../slideLayouts/slideLayout5.xml"/><Relationship Id="rId11" Type="http://schemas.openxmlformats.org/officeDocument/2006/relationships/image" Target="../media/image34.png"/><Relationship Id="rId5" Type="http://schemas.openxmlformats.org/officeDocument/2006/relationships/tags" Target="../tags/tag34.xml"/><Relationship Id="rId10" Type="http://schemas.openxmlformats.org/officeDocument/2006/relationships/image" Target="../media/image5.png"/><Relationship Id="rId4" Type="http://schemas.openxmlformats.org/officeDocument/2006/relationships/tags" Target="../tags/tag33.xml"/><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39.xml"/><Relationship Id="rId7" Type="http://schemas.openxmlformats.org/officeDocument/2006/relationships/image" Target="../media/image40.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9.png"/><Relationship Id="rId5" Type="http://schemas.openxmlformats.org/officeDocument/2006/relationships/slideLayout" Target="../slideLayouts/slideLayout2.xml"/><Relationship Id="rId4" Type="http://schemas.openxmlformats.org/officeDocument/2006/relationships/tags" Target="../tags/tag40.xml"/><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5.xml"/><Relationship Id="rId1" Type="http://schemas.openxmlformats.org/officeDocument/2006/relationships/tags" Target="../tags/tag41.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5.xml"/><Relationship Id="rId11" Type="http://schemas.openxmlformats.org/officeDocument/2006/relationships/image" Target="../media/image7.png"/><Relationship Id="rId5" Type="http://schemas.openxmlformats.org/officeDocument/2006/relationships/tags" Target="../tags/tag5.xml"/><Relationship Id="rId10" Type="http://schemas.openxmlformats.org/officeDocument/2006/relationships/image" Target="../media/image6.png"/><Relationship Id="rId4" Type="http://schemas.openxmlformats.org/officeDocument/2006/relationships/tags" Target="../tags/tag4.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1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5.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5.xml"/><Relationship Id="rId7" Type="http://schemas.openxmlformats.org/officeDocument/2006/relationships/image" Target="../media/image15.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notesSlide" Target="../notesSlides/notesSlide2.xml"/><Relationship Id="rId5" Type="http://schemas.openxmlformats.org/officeDocument/2006/relationships/slideLayout" Target="../slideLayouts/slideLayout2.xml"/><Relationship Id="rId10" Type="http://schemas.openxmlformats.org/officeDocument/2006/relationships/image" Target="../media/image18.png"/><Relationship Id="rId4" Type="http://schemas.openxmlformats.org/officeDocument/2006/relationships/tags" Target="../tags/tag16.xml"/><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u-HU" dirty="0" smtClean="0"/>
              <a:t>Térfogati illumináció</a:t>
            </a:r>
            <a:endParaRPr lang="en-US" dirty="0"/>
          </a:p>
        </p:txBody>
      </p:sp>
      <p:sp>
        <p:nvSpPr>
          <p:cNvPr id="3" name="Subtitle 2"/>
          <p:cNvSpPr>
            <a:spLocks noGrp="1"/>
          </p:cNvSpPr>
          <p:nvPr>
            <p:ph type="subTitle" idx="1"/>
          </p:nvPr>
        </p:nvSpPr>
        <p:spPr/>
        <p:txBody>
          <a:bodyPr/>
          <a:lstStyle/>
          <a:p>
            <a:r>
              <a:rPr lang="en-US" dirty="0" err="1" smtClean="0"/>
              <a:t>Sz</a:t>
            </a:r>
            <a:r>
              <a:rPr lang="hu-HU" dirty="0" err="1" smtClean="0"/>
              <a:t>écsi</a:t>
            </a:r>
            <a:r>
              <a:rPr lang="hu-HU" dirty="0" smtClean="0"/>
              <a:t> László</a:t>
            </a:r>
            <a:endParaRPr lang="en-US" dirty="0" smtClean="0"/>
          </a:p>
          <a:p>
            <a:r>
              <a:rPr lang="en-US" dirty="0" smtClean="0"/>
              <a:t>3D </a:t>
            </a:r>
            <a:r>
              <a:rPr lang="en-US" dirty="0" err="1" smtClean="0"/>
              <a:t>Grafikus</a:t>
            </a:r>
            <a:r>
              <a:rPr lang="en-US" dirty="0" smtClean="0"/>
              <a:t> </a:t>
            </a:r>
            <a:r>
              <a:rPr lang="en-US" dirty="0" err="1" smtClean="0"/>
              <a:t>Rendszerek</a:t>
            </a:r>
            <a:endParaRPr lang="en-US" dirty="0" smtClean="0"/>
          </a:p>
          <a:p>
            <a:r>
              <a:rPr lang="hu-HU" dirty="0" smtClean="0"/>
              <a:t>11. </a:t>
            </a:r>
            <a:r>
              <a:rPr lang="en-US" dirty="0" smtClean="0"/>
              <a:t>e</a:t>
            </a:r>
            <a:r>
              <a:rPr lang="hu-HU" dirty="0" err="1" smtClean="0"/>
              <a:t>lőadás</a:t>
            </a:r>
            <a:endParaRPr lang="en-US" dirty="0" smtClean="0"/>
          </a:p>
        </p:txBody>
      </p:sp>
    </p:spTree>
    <p:extLst>
      <p:ext uri="{BB962C8B-B14F-4D97-AF65-F5344CB8AC3E}">
        <p14:creationId xmlns:p14="http://schemas.microsoft.com/office/powerpoint/2010/main" val="26530888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a:t>
            </a:r>
            <a:r>
              <a:rPr lang="hu-HU" dirty="0" smtClean="0"/>
              <a:t>z</a:t>
            </a:r>
            <a:r>
              <a:rPr lang="en-US" dirty="0" err="1" smtClean="0"/>
              <a:t>otr</a:t>
            </a:r>
            <a:r>
              <a:rPr lang="hu-HU" dirty="0" smtClean="0"/>
              <a:t>opikus szóródás</a:t>
            </a:r>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811709" y="2791527"/>
            <a:ext cx="2209957" cy="705787"/>
          </a:xfrm>
          <a:prstGeom prst="rect">
            <a:avLst/>
          </a:prstGeom>
        </p:spPr>
      </p:pic>
    </p:spTree>
    <p:extLst>
      <p:ext uri="{BB962C8B-B14F-4D97-AF65-F5344CB8AC3E}">
        <p14:creationId xmlns:p14="http://schemas.microsoft.com/office/powerpoint/2010/main" val="20796938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Rayleigh szóródás</a:t>
            </a:r>
            <a:endParaRPr lang="en-US" dirty="0"/>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30456" y="2884399"/>
            <a:ext cx="4218260" cy="705787"/>
          </a:xfrm>
          <a:prstGeom prst="rect">
            <a:avLst/>
          </a:prstGeom>
        </p:spPr>
      </p:pic>
      <p:pic>
        <p:nvPicPr>
          <p:cNvPr id="3074" name="Picture 2" descr="Feynman recounted another good one upperclassmen would use on freshmen physics students: When you look at words in a mirror, how come they're reversed left to right but not top to bottom? What's special about the horizontal axi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11801" y="955316"/>
            <a:ext cx="3171236" cy="4881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4470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Henyey-Greenstein</a:t>
            </a:r>
            <a:endParaRPr lang="en-US" dirty="0"/>
          </a:p>
        </p:txBody>
      </p:sp>
      <p:pic>
        <p:nvPicPr>
          <p:cNvPr id="3" name="Picture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416256" y="2845198"/>
            <a:ext cx="5296489" cy="878633"/>
          </a:xfrm>
          <a:prstGeom prst="rect">
            <a:avLst/>
          </a:prstGeom>
        </p:spPr>
      </p:pic>
      <p:cxnSp>
        <p:nvCxnSpPr>
          <p:cNvPr id="6" name="Elbow Connector 5"/>
          <p:cNvCxnSpPr/>
          <p:nvPr/>
        </p:nvCxnSpPr>
        <p:spPr>
          <a:xfrm rot="10800000">
            <a:off x="4395084" y="3777819"/>
            <a:ext cx="883462" cy="909805"/>
          </a:xfrm>
          <a:prstGeom prst="bentConnector2">
            <a:avLst/>
          </a:pr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7" name="Text Box 72"/>
          <p:cNvSpPr txBox="1">
            <a:spLocks noChangeArrowheads="1"/>
          </p:cNvSpPr>
          <p:nvPr/>
        </p:nvSpPr>
        <p:spPr bwMode="auto">
          <a:xfrm>
            <a:off x="5278946" y="4515462"/>
            <a:ext cx="1691971"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67866" tIns="33338" rIns="67866" bIns="33338">
            <a:spAutoFit/>
          </a:bodyPr>
          <a:lstStyle>
            <a:defPPr>
              <a:defRPr lang="en-US"/>
            </a:defPPr>
            <a:lvl1pPr>
              <a:defRPr sz="2400" b="0">
                <a:latin typeface="Whipsmart" panose="020B0502030203050204" pitchFamily="34" charset="0"/>
              </a:defRPr>
            </a:lvl1pPr>
            <a:lvl2pPr marL="742950" indent="-285750">
              <a:defRPr sz="2200" b="1">
                <a:latin typeface="Times New Roman" panose="02020603050405020304" pitchFamily="18" charset="0"/>
              </a:defRPr>
            </a:lvl2pPr>
            <a:lvl3pPr marL="1143000" indent="-228600">
              <a:defRPr sz="2200" b="1">
                <a:latin typeface="Times New Roman" panose="02020603050405020304" pitchFamily="18" charset="0"/>
              </a:defRPr>
            </a:lvl3pPr>
            <a:lvl4pPr marL="1600200" indent="-228600">
              <a:defRPr sz="2200" b="1">
                <a:latin typeface="Times New Roman" panose="02020603050405020304" pitchFamily="18" charset="0"/>
              </a:defRPr>
            </a:lvl4pPr>
            <a:lvl5pPr marL="2057400" indent="-228600">
              <a:defRPr sz="2200" b="1">
                <a:latin typeface="Times New Roman" panose="02020603050405020304" pitchFamily="18" charset="0"/>
              </a:defRPr>
            </a:lvl5pPr>
            <a:lvl6pPr marL="2514600" indent="-228600" eaLnBrk="0" fontAlgn="base" hangingPunct="0">
              <a:spcBef>
                <a:spcPct val="0"/>
              </a:spcBef>
              <a:spcAft>
                <a:spcPct val="0"/>
              </a:spcAft>
              <a:defRPr sz="2200" b="1">
                <a:latin typeface="Times New Roman" panose="02020603050405020304" pitchFamily="18" charset="0"/>
              </a:defRPr>
            </a:lvl6pPr>
            <a:lvl7pPr marL="2971800" indent="-228600" eaLnBrk="0" fontAlgn="base" hangingPunct="0">
              <a:spcBef>
                <a:spcPct val="0"/>
              </a:spcBef>
              <a:spcAft>
                <a:spcPct val="0"/>
              </a:spcAft>
              <a:defRPr sz="2200" b="1">
                <a:latin typeface="Times New Roman" panose="02020603050405020304" pitchFamily="18" charset="0"/>
              </a:defRPr>
            </a:lvl7pPr>
            <a:lvl8pPr marL="3429000" indent="-228600" eaLnBrk="0" fontAlgn="base" hangingPunct="0">
              <a:spcBef>
                <a:spcPct val="0"/>
              </a:spcBef>
              <a:spcAft>
                <a:spcPct val="0"/>
              </a:spcAft>
              <a:defRPr sz="2200" b="1">
                <a:latin typeface="Times New Roman" panose="02020603050405020304" pitchFamily="18" charset="0"/>
              </a:defRPr>
            </a:lvl8pPr>
            <a:lvl9pPr marL="3886200" indent="-228600" eaLnBrk="0" fontAlgn="base" hangingPunct="0">
              <a:spcBef>
                <a:spcPct val="0"/>
              </a:spcBef>
              <a:spcAft>
                <a:spcPct val="0"/>
              </a:spcAft>
              <a:defRPr sz="2200" b="1">
                <a:latin typeface="Times New Roman" panose="02020603050405020304" pitchFamily="18" charset="0"/>
              </a:defRPr>
            </a:lvl9pPr>
          </a:lstStyle>
          <a:p>
            <a:pPr algn="ctr"/>
            <a:r>
              <a:rPr lang="hu-HU" altLang="en-US" sz="1800" dirty="0"/>
              <a:t>anizotrópia-faktor</a:t>
            </a:r>
          </a:p>
        </p:txBody>
      </p:sp>
    </p:spTree>
    <p:extLst>
      <p:ext uri="{BB962C8B-B14F-4D97-AF65-F5344CB8AC3E}">
        <p14:creationId xmlns:p14="http://schemas.microsoft.com/office/powerpoint/2010/main" val="24893387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Besz</a:t>
            </a:r>
            <a:r>
              <a:rPr lang="hu-HU" dirty="0" smtClean="0"/>
              <a:t>óródás + emisszió </a:t>
            </a:r>
            <a:r>
              <a:rPr lang="en-US" dirty="0" smtClean="0"/>
              <a:t>= f</a:t>
            </a:r>
            <a:r>
              <a:rPr lang="hu-HU" dirty="0" smtClean="0"/>
              <a:t>orráshatás</a:t>
            </a:r>
            <a:endParaRPr lang="en-US" dirty="0"/>
          </a:p>
        </p:txBody>
      </p:sp>
      <p:pic>
        <p:nvPicPr>
          <p:cNvPr id="14" name="Picture 1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28651" y="2372760"/>
            <a:ext cx="6119561" cy="2156457"/>
          </a:xfrm>
          <a:prstGeom prst="rect">
            <a:avLst/>
          </a:prstGeom>
        </p:spPr>
      </p:pic>
      <p:sp>
        <p:nvSpPr>
          <p:cNvPr id="8" name="Text Box 72"/>
          <p:cNvSpPr txBox="1">
            <a:spLocks noChangeArrowheads="1"/>
          </p:cNvSpPr>
          <p:nvPr/>
        </p:nvSpPr>
        <p:spPr bwMode="auto">
          <a:xfrm>
            <a:off x="4588308" y="4989860"/>
            <a:ext cx="1337707" cy="89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67866" tIns="33338" rIns="67866" bIns="33338">
            <a:spAutoFit/>
          </a:bodyPr>
          <a:lstStyle>
            <a:defPPr>
              <a:defRPr lang="en-US"/>
            </a:defPPr>
            <a:lvl1pPr>
              <a:defRPr sz="2400" b="0">
                <a:latin typeface="Whipsmart" panose="020B0502030203050204" pitchFamily="34" charset="0"/>
              </a:defRPr>
            </a:lvl1pPr>
            <a:lvl2pPr marL="742950" indent="-285750">
              <a:defRPr sz="2200" b="1">
                <a:latin typeface="Times New Roman" panose="02020603050405020304" pitchFamily="18" charset="0"/>
              </a:defRPr>
            </a:lvl2pPr>
            <a:lvl3pPr marL="1143000" indent="-228600">
              <a:defRPr sz="2200" b="1">
                <a:latin typeface="Times New Roman" panose="02020603050405020304" pitchFamily="18" charset="0"/>
              </a:defRPr>
            </a:lvl3pPr>
            <a:lvl4pPr marL="1600200" indent="-228600">
              <a:defRPr sz="2200" b="1">
                <a:latin typeface="Times New Roman" panose="02020603050405020304" pitchFamily="18" charset="0"/>
              </a:defRPr>
            </a:lvl4pPr>
            <a:lvl5pPr marL="2057400" indent="-228600">
              <a:defRPr sz="2200" b="1">
                <a:latin typeface="Times New Roman" panose="02020603050405020304" pitchFamily="18" charset="0"/>
              </a:defRPr>
            </a:lvl5pPr>
            <a:lvl6pPr marL="2514600" indent="-228600" eaLnBrk="0" fontAlgn="base" hangingPunct="0">
              <a:spcBef>
                <a:spcPct val="0"/>
              </a:spcBef>
              <a:spcAft>
                <a:spcPct val="0"/>
              </a:spcAft>
              <a:defRPr sz="2200" b="1">
                <a:latin typeface="Times New Roman" panose="02020603050405020304" pitchFamily="18" charset="0"/>
              </a:defRPr>
            </a:lvl6pPr>
            <a:lvl7pPr marL="2971800" indent="-228600" eaLnBrk="0" fontAlgn="base" hangingPunct="0">
              <a:spcBef>
                <a:spcPct val="0"/>
              </a:spcBef>
              <a:spcAft>
                <a:spcPct val="0"/>
              </a:spcAft>
              <a:defRPr sz="2200" b="1">
                <a:latin typeface="Times New Roman" panose="02020603050405020304" pitchFamily="18" charset="0"/>
              </a:defRPr>
            </a:lvl7pPr>
            <a:lvl8pPr marL="3429000" indent="-228600" eaLnBrk="0" fontAlgn="base" hangingPunct="0">
              <a:spcBef>
                <a:spcPct val="0"/>
              </a:spcBef>
              <a:spcAft>
                <a:spcPct val="0"/>
              </a:spcAft>
              <a:defRPr sz="2200" b="1">
                <a:latin typeface="Times New Roman" panose="02020603050405020304" pitchFamily="18" charset="0"/>
              </a:defRPr>
            </a:lvl8pPr>
            <a:lvl9pPr marL="3886200" indent="-228600" eaLnBrk="0" fontAlgn="base" hangingPunct="0">
              <a:spcBef>
                <a:spcPct val="0"/>
              </a:spcBef>
              <a:spcAft>
                <a:spcPct val="0"/>
              </a:spcAft>
              <a:defRPr sz="2200" b="1">
                <a:latin typeface="Times New Roman" panose="02020603050405020304" pitchFamily="18" charset="0"/>
              </a:defRPr>
            </a:lvl9pPr>
          </a:lstStyle>
          <a:p>
            <a:pPr algn="ctr"/>
            <a:r>
              <a:rPr lang="en-US" altLang="en-US" sz="1800" dirty="0"/>
              <a:t>for</a:t>
            </a:r>
            <a:r>
              <a:rPr lang="hu-HU" altLang="en-US" sz="1800" dirty="0"/>
              <a:t>rástag</a:t>
            </a:r>
          </a:p>
          <a:p>
            <a:pPr algn="ctr"/>
            <a:r>
              <a:rPr lang="hu-HU" altLang="en-US" sz="1800" dirty="0"/>
              <a:t>source term</a:t>
            </a:r>
          </a:p>
          <a:p>
            <a:pPr algn="ctr"/>
            <a:r>
              <a:rPr lang="en-US" altLang="en-US" sz="1800" dirty="0"/>
              <a:t>[</a:t>
            </a:r>
            <a:r>
              <a:rPr lang="hu-HU" altLang="en-US" sz="1800" dirty="0"/>
              <a:t>W</a:t>
            </a:r>
            <a:r>
              <a:rPr lang="hu-HU" altLang="en-US" sz="1800" dirty="0">
                <a:sym typeface="Symbol" panose="05050102010706020507" pitchFamily="18" charset="2"/>
              </a:rPr>
              <a:t>(</a:t>
            </a:r>
            <a:r>
              <a:rPr lang="hu-HU" altLang="en-US" sz="1800" dirty="0"/>
              <a:t>sr)</a:t>
            </a:r>
            <a:r>
              <a:rPr lang="en-US" altLang="en-US" sz="1800" baseline="30000" dirty="0"/>
              <a:t>-</a:t>
            </a:r>
            <a:r>
              <a:rPr lang="hu-HU" altLang="en-US" sz="1800" baseline="30000" dirty="0"/>
              <a:t>1</a:t>
            </a:r>
            <a:r>
              <a:rPr lang="hu-HU" altLang="en-US" sz="1800" dirty="0">
                <a:sym typeface="Symbol" panose="05050102010706020507" pitchFamily="18" charset="2"/>
              </a:rPr>
              <a:t></a:t>
            </a:r>
            <a:r>
              <a:rPr lang="en-US" altLang="en-US" sz="1800" dirty="0"/>
              <a:t>m</a:t>
            </a:r>
            <a:r>
              <a:rPr lang="en-US" altLang="en-US" sz="1800" baseline="30000" dirty="0"/>
              <a:t>-</a:t>
            </a:r>
            <a:r>
              <a:rPr lang="hu-HU" altLang="en-US" sz="1800" baseline="30000" dirty="0"/>
              <a:t>3</a:t>
            </a:r>
            <a:r>
              <a:rPr lang="en-US" altLang="en-US" sz="1800" dirty="0"/>
              <a:t>]</a:t>
            </a:r>
            <a:endParaRPr lang="hu-HU" altLang="en-US" sz="1800" dirty="0"/>
          </a:p>
        </p:txBody>
      </p:sp>
      <p:cxnSp>
        <p:nvCxnSpPr>
          <p:cNvPr id="10" name="Elbow Connector 9"/>
          <p:cNvCxnSpPr>
            <a:stCxn id="8" idx="1"/>
          </p:cNvCxnSpPr>
          <p:nvPr/>
        </p:nvCxnSpPr>
        <p:spPr>
          <a:xfrm rot="10800000">
            <a:off x="3762968" y="4529230"/>
            <a:ext cx="825341" cy="909793"/>
          </a:xfrm>
          <a:prstGeom prst="bentConnector2">
            <a:avLst/>
          </a:pr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6303266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t>
            </a:r>
            <a:r>
              <a:rPr lang="hu-HU" dirty="0" smtClean="0"/>
              <a:t>érfogati árnyalási egyenlet</a:t>
            </a:r>
            <a:endParaRPr lang="en-US" dirty="0"/>
          </a:p>
        </p:txBody>
      </p:sp>
      <p:pic>
        <p:nvPicPr>
          <p:cNvPr id="17" name="Picture 1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08136" y="2581362"/>
            <a:ext cx="7419266" cy="899936"/>
          </a:xfrm>
          <a:prstGeom prst="rect">
            <a:avLst/>
          </a:prstGeom>
        </p:spPr>
      </p:pic>
      <p:pic>
        <p:nvPicPr>
          <p:cNvPr id="19" name="Picture 18"/>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08135" y="3667210"/>
            <a:ext cx="2250789" cy="661217"/>
          </a:xfrm>
          <a:prstGeom prst="rect">
            <a:avLst/>
          </a:prstGeom>
        </p:spPr>
      </p:pic>
    </p:spTree>
    <p:extLst>
      <p:ext uri="{BB962C8B-B14F-4D97-AF65-F5344CB8AC3E}">
        <p14:creationId xmlns:p14="http://schemas.microsoft.com/office/powerpoint/2010/main" val="18636449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Megold</a:t>
            </a:r>
            <a:r>
              <a:rPr lang="hu-HU" dirty="0" smtClean="0"/>
              <a:t>ás konstans csillapítás és forráshatás esetén</a:t>
            </a:r>
            <a:endParaRPr lang="en-US" dirty="0"/>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83053" y="2531354"/>
            <a:ext cx="2250789" cy="661217"/>
          </a:xfrm>
          <a:prstGeom prst="rect">
            <a:avLst/>
          </a:prstGeom>
        </p:spPr>
      </p:pic>
      <p:pic>
        <p:nvPicPr>
          <p:cNvPr id="7" name="Picture 6"/>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393935" y="3867237"/>
            <a:ext cx="4641779" cy="757841"/>
          </a:xfrm>
          <a:prstGeom prst="rect">
            <a:avLst/>
          </a:prstGeom>
        </p:spPr>
      </p:pic>
    </p:spTree>
    <p:extLst>
      <p:ext uri="{BB962C8B-B14F-4D97-AF65-F5344CB8AC3E}">
        <p14:creationId xmlns:p14="http://schemas.microsoft.com/office/powerpoint/2010/main" val="20374320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t>
            </a:r>
            <a:r>
              <a:rPr lang="hu-HU" dirty="0" smtClean="0"/>
              <a:t>érfogati képalkotás</a:t>
            </a:r>
            <a:endParaRPr lang="en-US" dirty="0"/>
          </a:p>
        </p:txBody>
      </p:sp>
      <p:sp>
        <p:nvSpPr>
          <p:cNvPr id="4" name="Rectangle 32"/>
          <p:cNvSpPr>
            <a:spLocks noChangeArrowheads="1"/>
          </p:cNvSpPr>
          <p:nvPr/>
        </p:nvSpPr>
        <p:spPr bwMode="auto">
          <a:xfrm>
            <a:off x="1900622" y="4424406"/>
            <a:ext cx="718466" cy="415498"/>
          </a:xfrm>
          <a:prstGeom prst="rect">
            <a:avLst/>
          </a:prstGeom>
          <a:noFill/>
        </p:spPr>
        <p:txBody>
          <a:bodyPr wrap="none" rtlCol="0">
            <a:spAutoFit/>
          </a:bodyPr>
          <a:lstStyle/>
          <a:p>
            <a:r>
              <a:rPr lang="hu-HU" altLang="en-US" sz="2100" dirty="0">
                <a:latin typeface="Whipsmart" pitchFamily="34" charset="0"/>
              </a:rPr>
              <a:t>szem</a:t>
            </a:r>
          </a:p>
        </p:txBody>
      </p:sp>
      <p:grpSp>
        <p:nvGrpSpPr>
          <p:cNvPr id="5" name="Csoportba foglalás 66"/>
          <p:cNvGrpSpPr/>
          <p:nvPr/>
        </p:nvGrpSpPr>
        <p:grpSpPr>
          <a:xfrm>
            <a:off x="3530900" y="4177533"/>
            <a:ext cx="828675" cy="1703387"/>
            <a:chOff x="3367144" y="2336574"/>
            <a:chExt cx="1104900" cy="2271183"/>
          </a:xfrm>
        </p:grpSpPr>
        <p:sp>
          <p:nvSpPr>
            <p:cNvPr id="6" name="Trapezoid 5"/>
            <p:cNvSpPr/>
            <p:nvPr/>
          </p:nvSpPr>
          <p:spPr>
            <a:xfrm rot="16200000">
              <a:off x="2784002" y="2919716"/>
              <a:ext cx="2271183" cy="1104900"/>
            </a:xfrm>
            <a:prstGeom prst="trapezoid">
              <a:avLst/>
            </a:prstGeom>
            <a:gradFill flip="none" rotWithShape="1">
              <a:gsLst>
                <a:gs pos="0">
                  <a:srgbClr val="FFC000">
                    <a:shade val="30000"/>
                    <a:satMod val="115000"/>
                    <a:alpha val="50000"/>
                  </a:srgbClr>
                </a:gs>
                <a:gs pos="50000">
                  <a:srgbClr val="FFC000">
                    <a:shade val="67500"/>
                    <a:satMod val="115000"/>
                    <a:alpha val="50000"/>
                  </a:srgbClr>
                </a:gs>
                <a:gs pos="100000">
                  <a:srgbClr val="FFC000">
                    <a:shade val="100000"/>
                    <a:satMod val="115000"/>
                    <a:alpha val="50000"/>
                  </a:srgbClr>
                </a:gs>
              </a:gsLst>
              <a:lin ang="54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Whipsmart" panose="020B0502030203050204" pitchFamily="34" charset="0"/>
              </a:endParaRPr>
            </a:p>
          </p:txBody>
        </p:sp>
        <p:cxnSp>
          <p:nvCxnSpPr>
            <p:cNvPr id="7" name="Egyenes összekötő 26"/>
            <p:cNvCxnSpPr/>
            <p:nvPr/>
          </p:nvCxnSpPr>
          <p:spPr>
            <a:xfrm>
              <a:off x="3824343" y="2527074"/>
              <a:ext cx="0" cy="1905000"/>
            </a:xfrm>
            <a:prstGeom prst="line">
              <a:avLst/>
            </a:prstGeom>
            <a:gradFill flip="none" rotWithShape="1">
              <a:gsLst>
                <a:gs pos="0">
                  <a:srgbClr val="FFC000">
                    <a:shade val="30000"/>
                    <a:satMod val="115000"/>
                    <a:alpha val="50000"/>
                  </a:srgbClr>
                </a:gs>
                <a:gs pos="50000">
                  <a:srgbClr val="FFC000">
                    <a:shade val="67500"/>
                    <a:satMod val="115000"/>
                    <a:alpha val="50000"/>
                  </a:srgbClr>
                </a:gs>
                <a:gs pos="100000">
                  <a:srgbClr val="FFC000">
                    <a:shade val="100000"/>
                    <a:satMod val="115000"/>
                    <a:alpha val="50000"/>
                  </a:srgbClr>
                </a:gs>
              </a:gsLst>
              <a:lin ang="54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Egyenes összekötő 29"/>
            <p:cNvCxnSpPr/>
            <p:nvPr/>
          </p:nvCxnSpPr>
          <p:spPr>
            <a:xfrm>
              <a:off x="4129143" y="2412774"/>
              <a:ext cx="0" cy="2095500"/>
            </a:xfrm>
            <a:prstGeom prst="line">
              <a:avLst/>
            </a:prstGeom>
            <a:gradFill flip="none" rotWithShape="1">
              <a:gsLst>
                <a:gs pos="0">
                  <a:srgbClr val="FFC000">
                    <a:shade val="30000"/>
                    <a:satMod val="115000"/>
                    <a:alpha val="50000"/>
                  </a:srgbClr>
                </a:gs>
                <a:gs pos="50000">
                  <a:srgbClr val="FFC000">
                    <a:shade val="67500"/>
                    <a:satMod val="115000"/>
                    <a:alpha val="50000"/>
                  </a:srgbClr>
                </a:gs>
                <a:gs pos="100000">
                  <a:srgbClr val="FFC000">
                    <a:shade val="100000"/>
                    <a:satMod val="115000"/>
                    <a:alpha val="50000"/>
                  </a:srgbClr>
                </a:gs>
              </a:gsLst>
              <a:lin ang="54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Egyenes összekötő 30"/>
            <p:cNvCxnSpPr/>
            <p:nvPr/>
          </p:nvCxnSpPr>
          <p:spPr>
            <a:xfrm>
              <a:off x="3557643" y="2565174"/>
              <a:ext cx="0" cy="1828800"/>
            </a:xfrm>
            <a:prstGeom prst="line">
              <a:avLst/>
            </a:prstGeom>
            <a:gradFill flip="none" rotWithShape="1">
              <a:gsLst>
                <a:gs pos="0">
                  <a:srgbClr val="FFC000">
                    <a:shade val="30000"/>
                    <a:satMod val="115000"/>
                    <a:alpha val="50000"/>
                  </a:srgbClr>
                </a:gs>
                <a:gs pos="50000">
                  <a:srgbClr val="FFC000">
                    <a:shade val="67500"/>
                    <a:satMod val="115000"/>
                    <a:alpha val="50000"/>
                  </a:srgbClr>
                </a:gs>
                <a:gs pos="100000">
                  <a:srgbClr val="FFC000">
                    <a:shade val="100000"/>
                    <a:satMod val="115000"/>
                    <a:alpha val="50000"/>
                  </a:srgbClr>
                </a:gs>
              </a:gsLst>
              <a:lin ang="54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Egyenes összekötő 44"/>
            <p:cNvCxnSpPr>
              <a:stCxn id="6" idx="2"/>
              <a:endCxn id="6" idx="0"/>
            </p:cNvCxnSpPr>
            <p:nvPr/>
          </p:nvCxnSpPr>
          <p:spPr>
            <a:xfrm flipH="1">
              <a:off x="3367144" y="3472166"/>
              <a:ext cx="1104900" cy="0"/>
            </a:xfrm>
            <a:prstGeom prst="line">
              <a:avLst/>
            </a:prstGeom>
            <a:gradFill flip="none" rotWithShape="1">
              <a:gsLst>
                <a:gs pos="0">
                  <a:srgbClr val="FFC000">
                    <a:shade val="30000"/>
                    <a:satMod val="115000"/>
                    <a:alpha val="50000"/>
                  </a:srgbClr>
                </a:gs>
                <a:gs pos="50000">
                  <a:srgbClr val="FFC000">
                    <a:shade val="67500"/>
                    <a:satMod val="115000"/>
                    <a:alpha val="50000"/>
                  </a:srgbClr>
                </a:gs>
                <a:gs pos="100000">
                  <a:srgbClr val="FFC000">
                    <a:shade val="100000"/>
                    <a:satMod val="115000"/>
                    <a:alpha val="50000"/>
                  </a:srgbClr>
                </a:gs>
              </a:gsLst>
              <a:lin ang="54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Egyenes összekötő 49"/>
            <p:cNvCxnSpPr/>
            <p:nvPr/>
          </p:nvCxnSpPr>
          <p:spPr>
            <a:xfrm flipH="1">
              <a:off x="3367144" y="2908074"/>
              <a:ext cx="1104899" cy="114300"/>
            </a:xfrm>
            <a:prstGeom prst="line">
              <a:avLst/>
            </a:prstGeom>
            <a:gradFill flip="none" rotWithShape="1">
              <a:gsLst>
                <a:gs pos="0">
                  <a:srgbClr val="FFC000">
                    <a:shade val="30000"/>
                    <a:satMod val="115000"/>
                    <a:alpha val="50000"/>
                  </a:srgbClr>
                </a:gs>
                <a:gs pos="50000">
                  <a:srgbClr val="FFC000">
                    <a:shade val="67500"/>
                    <a:satMod val="115000"/>
                    <a:alpha val="50000"/>
                  </a:srgbClr>
                </a:gs>
                <a:gs pos="100000">
                  <a:srgbClr val="FFC000">
                    <a:shade val="100000"/>
                    <a:satMod val="115000"/>
                    <a:alpha val="50000"/>
                  </a:srgbClr>
                </a:gs>
              </a:gsLst>
              <a:lin ang="54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Egyenes összekötő 52"/>
            <p:cNvCxnSpPr/>
            <p:nvPr/>
          </p:nvCxnSpPr>
          <p:spPr>
            <a:xfrm flipH="1" flipV="1">
              <a:off x="3367144" y="3898674"/>
              <a:ext cx="1104899" cy="152400"/>
            </a:xfrm>
            <a:prstGeom prst="line">
              <a:avLst/>
            </a:prstGeom>
            <a:gradFill flip="none" rotWithShape="1">
              <a:gsLst>
                <a:gs pos="0">
                  <a:srgbClr val="FFC000">
                    <a:shade val="30000"/>
                    <a:satMod val="115000"/>
                    <a:alpha val="50000"/>
                  </a:srgbClr>
                </a:gs>
                <a:gs pos="50000">
                  <a:srgbClr val="FFC000">
                    <a:shade val="67500"/>
                    <a:satMod val="115000"/>
                    <a:alpha val="50000"/>
                  </a:srgbClr>
                </a:gs>
                <a:gs pos="100000">
                  <a:srgbClr val="FFC000">
                    <a:shade val="100000"/>
                    <a:satMod val="115000"/>
                    <a:alpha val="50000"/>
                  </a:srgbClr>
                </a:gs>
              </a:gsLst>
              <a:lin ang="54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3" name="Rectangle 32"/>
          <p:cNvSpPr>
            <a:spLocks noChangeArrowheads="1"/>
          </p:cNvSpPr>
          <p:nvPr/>
        </p:nvSpPr>
        <p:spPr bwMode="auto">
          <a:xfrm>
            <a:off x="2530775" y="3939576"/>
            <a:ext cx="1136850" cy="415498"/>
          </a:xfrm>
          <a:prstGeom prst="rect">
            <a:avLst/>
          </a:prstGeom>
          <a:noFill/>
        </p:spPr>
        <p:txBody>
          <a:bodyPr wrap="none" rtlCol="0">
            <a:spAutoFit/>
          </a:bodyPr>
          <a:lstStyle/>
          <a:p>
            <a:r>
              <a:rPr lang="hu-HU" altLang="en-US" sz="2100" dirty="0">
                <a:latin typeface="Whipsmart" pitchFamily="34" charset="0"/>
              </a:rPr>
              <a:t>képernyő</a:t>
            </a:r>
          </a:p>
        </p:txBody>
      </p:sp>
      <p:sp>
        <p:nvSpPr>
          <p:cNvPr id="15" name="Szabadkézi sokszög 83"/>
          <p:cNvSpPr/>
          <p:nvPr/>
        </p:nvSpPr>
        <p:spPr>
          <a:xfrm>
            <a:off x="3542807" y="4370582"/>
            <a:ext cx="117475" cy="304800"/>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33" h="406400">
                <a:moveTo>
                  <a:pt x="0" y="31750"/>
                </a:moveTo>
                <a:lnTo>
                  <a:pt x="155575" y="0"/>
                </a:lnTo>
                <a:cubicBezTo>
                  <a:pt x="156633" y="129117"/>
                  <a:pt x="154517" y="267758"/>
                  <a:pt x="155575" y="396875"/>
                </a:cubicBezTo>
                <a:lnTo>
                  <a:pt x="3175" y="406400"/>
                </a:lnTo>
                <a:cubicBezTo>
                  <a:pt x="2117" y="281517"/>
                  <a:pt x="1058" y="156633"/>
                  <a:pt x="0" y="3175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Whipsmart" panose="020B0502030203050204" pitchFamily="34" charset="0"/>
            </a:endParaRPr>
          </a:p>
        </p:txBody>
      </p:sp>
      <p:sp>
        <p:nvSpPr>
          <p:cNvPr id="16" name="Szabadkézi sokszög 90"/>
          <p:cNvSpPr/>
          <p:nvPr/>
        </p:nvSpPr>
        <p:spPr>
          <a:xfrm>
            <a:off x="3687270" y="4308670"/>
            <a:ext cx="182562" cy="352425"/>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13783"/>
              <a:gd name="connsiteY0" fmla="*/ 22225 h 406400"/>
              <a:gd name="connsiteX1" fmla="*/ 212725 w 213783"/>
              <a:gd name="connsiteY1" fmla="*/ 0 h 406400"/>
              <a:gd name="connsiteX2" fmla="*/ 212725 w 213783"/>
              <a:gd name="connsiteY2" fmla="*/ 396875 h 406400"/>
              <a:gd name="connsiteX3" fmla="*/ 60325 w 213783"/>
              <a:gd name="connsiteY3" fmla="*/ 406400 h 406400"/>
              <a:gd name="connsiteX4" fmla="*/ 0 w 213783"/>
              <a:gd name="connsiteY4" fmla="*/ 22225 h 406400"/>
              <a:gd name="connsiteX0" fmla="*/ 1058 w 214841"/>
              <a:gd name="connsiteY0" fmla="*/ 22225 h 428625"/>
              <a:gd name="connsiteX1" fmla="*/ 213783 w 214841"/>
              <a:gd name="connsiteY1" fmla="*/ 0 h 428625"/>
              <a:gd name="connsiteX2" fmla="*/ 213783 w 214841"/>
              <a:gd name="connsiteY2" fmla="*/ 396875 h 428625"/>
              <a:gd name="connsiteX3" fmla="*/ 1058 w 214841"/>
              <a:gd name="connsiteY3" fmla="*/ 428625 h 428625"/>
              <a:gd name="connsiteX4" fmla="*/ 1058 w 214841"/>
              <a:gd name="connsiteY4" fmla="*/ 22225 h 428625"/>
              <a:gd name="connsiteX0" fmla="*/ 1058 w 236008"/>
              <a:gd name="connsiteY0" fmla="*/ 22225 h 428625"/>
              <a:gd name="connsiteX1" fmla="*/ 213783 w 236008"/>
              <a:gd name="connsiteY1" fmla="*/ 0 h 428625"/>
              <a:gd name="connsiteX2" fmla="*/ 236008 w 236008"/>
              <a:gd name="connsiteY2" fmla="*/ 412750 h 428625"/>
              <a:gd name="connsiteX3" fmla="*/ 1058 w 236008"/>
              <a:gd name="connsiteY3" fmla="*/ 428625 h 428625"/>
              <a:gd name="connsiteX4" fmla="*/ 1058 w 236008"/>
              <a:gd name="connsiteY4" fmla="*/ 22225 h 428625"/>
              <a:gd name="connsiteX0" fmla="*/ 1058 w 243416"/>
              <a:gd name="connsiteY0" fmla="*/ 53975 h 460375"/>
              <a:gd name="connsiteX1" fmla="*/ 242358 w 243416"/>
              <a:gd name="connsiteY1" fmla="*/ 0 h 460375"/>
              <a:gd name="connsiteX2" fmla="*/ 236008 w 243416"/>
              <a:gd name="connsiteY2" fmla="*/ 444500 h 460375"/>
              <a:gd name="connsiteX3" fmla="*/ 1058 w 243416"/>
              <a:gd name="connsiteY3" fmla="*/ 460375 h 460375"/>
              <a:gd name="connsiteX4" fmla="*/ 1058 w 243416"/>
              <a:gd name="connsiteY4" fmla="*/ 53975 h 460375"/>
              <a:gd name="connsiteX0" fmla="*/ 1058 w 243416"/>
              <a:gd name="connsiteY0" fmla="*/ 47625 h 454025"/>
              <a:gd name="connsiteX1" fmla="*/ 242358 w 243416"/>
              <a:gd name="connsiteY1" fmla="*/ 0 h 454025"/>
              <a:gd name="connsiteX2" fmla="*/ 236008 w 243416"/>
              <a:gd name="connsiteY2" fmla="*/ 438150 h 454025"/>
              <a:gd name="connsiteX3" fmla="*/ 1058 w 243416"/>
              <a:gd name="connsiteY3" fmla="*/ 454025 h 454025"/>
              <a:gd name="connsiteX4" fmla="*/ 1058 w 243416"/>
              <a:gd name="connsiteY4" fmla="*/ 47625 h 454025"/>
              <a:gd name="connsiteX0" fmla="*/ 1058 w 243416"/>
              <a:gd name="connsiteY0" fmla="*/ 63500 h 469900"/>
              <a:gd name="connsiteX1" fmla="*/ 242358 w 243416"/>
              <a:gd name="connsiteY1" fmla="*/ 0 h 469900"/>
              <a:gd name="connsiteX2" fmla="*/ 236008 w 243416"/>
              <a:gd name="connsiteY2" fmla="*/ 454025 h 469900"/>
              <a:gd name="connsiteX3" fmla="*/ 1058 w 243416"/>
              <a:gd name="connsiteY3" fmla="*/ 469900 h 469900"/>
              <a:gd name="connsiteX4" fmla="*/ 1058 w 243416"/>
              <a:gd name="connsiteY4" fmla="*/ 63500 h 46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416" h="469900">
                <a:moveTo>
                  <a:pt x="1058" y="63500"/>
                </a:moveTo>
                <a:lnTo>
                  <a:pt x="242358" y="0"/>
                </a:lnTo>
                <a:cubicBezTo>
                  <a:pt x="243416" y="129117"/>
                  <a:pt x="234950" y="324908"/>
                  <a:pt x="236008" y="454025"/>
                </a:cubicBezTo>
                <a:lnTo>
                  <a:pt x="1058" y="469900"/>
                </a:lnTo>
                <a:cubicBezTo>
                  <a:pt x="0" y="345017"/>
                  <a:pt x="2116" y="188383"/>
                  <a:pt x="1058" y="6350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Whipsmart" panose="020B0502030203050204" pitchFamily="34" charset="0"/>
            </a:endParaRPr>
          </a:p>
        </p:txBody>
      </p:sp>
      <p:sp>
        <p:nvSpPr>
          <p:cNvPr id="17" name="Szabadkézi sokszög 91"/>
          <p:cNvSpPr/>
          <p:nvPr/>
        </p:nvSpPr>
        <p:spPr>
          <a:xfrm>
            <a:off x="3877771" y="4263427"/>
            <a:ext cx="218281" cy="378619"/>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13783"/>
              <a:gd name="connsiteY0" fmla="*/ 3175 h 406400"/>
              <a:gd name="connsiteX1" fmla="*/ 212725 w 213783"/>
              <a:gd name="connsiteY1" fmla="*/ 0 h 406400"/>
              <a:gd name="connsiteX2" fmla="*/ 212725 w 213783"/>
              <a:gd name="connsiteY2" fmla="*/ 396875 h 406400"/>
              <a:gd name="connsiteX3" fmla="*/ 60325 w 213783"/>
              <a:gd name="connsiteY3" fmla="*/ 406400 h 406400"/>
              <a:gd name="connsiteX4" fmla="*/ 0 w 213783"/>
              <a:gd name="connsiteY4" fmla="*/ 3175 h 406400"/>
              <a:gd name="connsiteX0" fmla="*/ 13758 w 227541"/>
              <a:gd name="connsiteY0" fmla="*/ 3175 h 441325"/>
              <a:gd name="connsiteX1" fmla="*/ 226483 w 227541"/>
              <a:gd name="connsiteY1" fmla="*/ 0 h 441325"/>
              <a:gd name="connsiteX2" fmla="*/ 226483 w 227541"/>
              <a:gd name="connsiteY2" fmla="*/ 396875 h 441325"/>
              <a:gd name="connsiteX3" fmla="*/ 1058 w 227541"/>
              <a:gd name="connsiteY3" fmla="*/ 441325 h 441325"/>
              <a:gd name="connsiteX4" fmla="*/ 13758 w 227541"/>
              <a:gd name="connsiteY4" fmla="*/ 3175 h 441325"/>
              <a:gd name="connsiteX0" fmla="*/ 13758 w 280458"/>
              <a:gd name="connsiteY0" fmla="*/ 3175 h 441325"/>
              <a:gd name="connsiteX1" fmla="*/ 226483 w 280458"/>
              <a:gd name="connsiteY1" fmla="*/ 0 h 441325"/>
              <a:gd name="connsiteX2" fmla="*/ 280458 w 280458"/>
              <a:gd name="connsiteY2" fmla="*/ 419100 h 441325"/>
              <a:gd name="connsiteX3" fmla="*/ 1058 w 280458"/>
              <a:gd name="connsiteY3" fmla="*/ 441325 h 441325"/>
              <a:gd name="connsiteX4" fmla="*/ 13758 w 280458"/>
              <a:gd name="connsiteY4" fmla="*/ 3175 h 441325"/>
              <a:gd name="connsiteX0" fmla="*/ 13758 w 291041"/>
              <a:gd name="connsiteY0" fmla="*/ 66675 h 504825"/>
              <a:gd name="connsiteX1" fmla="*/ 289983 w 291041"/>
              <a:gd name="connsiteY1" fmla="*/ 0 h 504825"/>
              <a:gd name="connsiteX2" fmla="*/ 280458 w 291041"/>
              <a:gd name="connsiteY2" fmla="*/ 482600 h 504825"/>
              <a:gd name="connsiteX3" fmla="*/ 1058 w 291041"/>
              <a:gd name="connsiteY3" fmla="*/ 504825 h 504825"/>
              <a:gd name="connsiteX4" fmla="*/ 13758 w 291041"/>
              <a:gd name="connsiteY4" fmla="*/ 66675 h 504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041" h="504825">
                <a:moveTo>
                  <a:pt x="13758" y="66675"/>
                </a:moveTo>
                <a:lnTo>
                  <a:pt x="289983" y="0"/>
                </a:lnTo>
                <a:cubicBezTo>
                  <a:pt x="291041" y="129117"/>
                  <a:pt x="279400" y="353483"/>
                  <a:pt x="280458" y="482600"/>
                </a:cubicBezTo>
                <a:lnTo>
                  <a:pt x="1058" y="504825"/>
                </a:lnTo>
                <a:cubicBezTo>
                  <a:pt x="0" y="379942"/>
                  <a:pt x="14816" y="191558"/>
                  <a:pt x="13758" y="66675"/>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Whipsmart" panose="020B0502030203050204" pitchFamily="34" charset="0"/>
            </a:endParaRPr>
          </a:p>
        </p:txBody>
      </p:sp>
      <p:sp>
        <p:nvSpPr>
          <p:cNvPr id="18" name="Szabadkézi sokszög 92"/>
          <p:cNvSpPr/>
          <p:nvPr/>
        </p:nvSpPr>
        <p:spPr>
          <a:xfrm>
            <a:off x="4120658" y="4201513"/>
            <a:ext cx="223043" cy="414338"/>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07433"/>
              <a:gd name="connsiteY0" fmla="*/ 0 h 450850"/>
              <a:gd name="connsiteX1" fmla="*/ 206375 w 207433"/>
              <a:gd name="connsiteY1" fmla="*/ 44450 h 450850"/>
              <a:gd name="connsiteX2" fmla="*/ 206375 w 207433"/>
              <a:gd name="connsiteY2" fmla="*/ 441325 h 450850"/>
              <a:gd name="connsiteX3" fmla="*/ 53975 w 207433"/>
              <a:gd name="connsiteY3" fmla="*/ 450850 h 450850"/>
              <a:gd name="connsiteX4" fmla="*/ 0 w 207433"/>
              <a:gd name="connsiteY4" fmla="*/ 0 h 450850"/>
              <a:gd name="connsiteX0" fmla="*/ 0 w 296333"/>
              <a:gd name="connsiteY0" fmla="*/ 63500 h 514350"/>
              <a:gd name="connsiteX1" fmla="*/ 295275 w 296333"/>
              <a:gd name="connsiteY1" fmla="*/ 0 h 514350"/>
              <a:gd name="connsiteX2" fmla="*/ 206375 w 296333"/>
              <a:gd name="connsiteY2" fmla="*/ 504825 h 514350"/>
              <a:gd name="connsiteX3" fmla="*/ 53975 w 296333"/>
              <a:gd name="connsiteY3" fmla="*/ 514350 h 514350"/>
              <a:gd name="connsiteX4" fmla="*/ 0 w 296333"/>
              <a:gd name="connsiteY4" fmla="*/ 63500 h 514350"/>
              <a:gd name="connsiteX0" fmla="*/ 1058 w 297391"/>
              <a:gd name="connsiteY0" fmla="*/ 63500 h 552450"/>
              <a:gd name="connsiteX1" fmla="*/ 296333 w 297391"/>
              <a:gd name="connsiteY1" fmla="*/ 0 h 552450"/>
              <a:gd name="connsiteX2" fmla="*/ 207433 w 297391"/>
              <a:gd name="connsiteY2" fmla="*/ 504825 h 552450"/>
              <a:gd name="connsiteX3" fmla="*/ 1058 w 297391"/>
              <a:gd name="connsiteY3" fmla="*/ 552450 h 552450"/>
              <a:gd name="connsiteX4" fmla="*/ 1058 w 297391"/>
              <a:gd name="connsiteY4" fmla="*/ 63500 h 552450"/>
              <a:gd name="connsiteX0" fmla="*/ 1058 w 297391"/>
              <a:gd name="connsiteY0" fmla="*/ 63500 h 552450"/>
              <a:gd name="connsiteX1" fmla="*/ 296333 w 297391"/>
              <a:gd name="connsiteY1" fmla="*/ 0 h 552450"/>
              <a:gd name="connsiteX2" fmla="*/ 293158 w 297391"/>
              <a:gd name="connsiteY2" fmla="*/ 527050 h 552450"/>
              <a:gd name="connsiteX3" fmla="*/ 1058 w 297391"/>
              <a:gd name="connsiteY3" fmla="*/ 552450 h 552450"/>
              <a:gd name="connsiteX4" fmla="*/ 1058 w 297391"/>
              <a:gd name="connsiteY4" fmla="*/ 63500 h 55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91" h="552450">
                <a:moveTo>
                  <a:pt x="1058" y="63500"/>
                </a:moveTo>
                <a:lnTo>
                  <a:pt x="296333" y="0"/>
                </a:lnTo>
                <a:cubicBezTo>
                  <a:pt x="297391" y="129117"/>
                  <a:pt x="292100" y="397933"/>
                  <a:pt x="293158" y="527050"/>
                </a:cubicBezTo>
                <a:lnTo>
                  <a:pt x="1058" y="552450"/>
                </a:lnTo>
                <a:cubicBezTo>
                  <a:pt x="0" y="427567"/>
                  <a:pt x="2116" y="188383"/>
                  <a:pt x="1058" y="63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Whipsmart" panose="020B0502030203050204" pitchFamily="34" charset="0"/>
            </a:endParaRPr>
          </a:p>
        </p:txBody>
      </p:sp>
      <p:sp>
        <p:nvSpPr>
          <p:cNvPr id="19" name="Szabadkézi sokszög 93"/>
          <p:cNvSpPr/>
          <p:nvPr/>
        </p:nvSpPr>
        <p:spPr>
          <a:xfrm>
            <a:off x="3535663" y="4694433"/>
            <a:ext cx="128588" cy="335756"/>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23283 w 154516"/>
              <a:gd name="connsiteY0" fmla="*/ 0 h 457200"/>
              <a:gd name="connsiteX1" fmla="*/ 153458 w 154516"/>
              <a:gd name="connsiteY1" fmla="*/ 50800 h 457200"/>
              <a:gd name="connsiteX2" fmla="*/ 153458 w 154516"/>
              <a:gd name="connsiteY2" fmla="*/ 447675 h 457200"/>
              <a:gd name="connsiteX3" fmla="*/ 1058 w 154516"/>
              <a:gd name="connsiteY3" fmla="*/ 457200 h 457200"/>
              <a:gd name="connsiteX4" fmla="*/ 23283 w 154516"/>
              <a:gd name="connsiteY4" fmla="*/ 0 h 457200"/>
              <a:gd name="connsiteX0" fmla="*/ 23283 w 170391"/>
              <a:gd name="connsiteY0" fmla="*/ 9525 h 466725"/>
              <a:gd name="connsiteX1" fmla="*/ 169333 w 170391"/>
              <a:gd name="connsiteY1" fmla="*/ 0 h 466725"/>
              <a:gd name="connsiteX2" fmla="*/ 153458 w 170391"/>
              <a:gd name="connsiteY2" fmla="*/ 457200 h 466725"/>
              <a:gd name="connsiteX3" fmla="*/ 1058 w 170391"/>
              <a:gd name="connsiteY3" fmla="*/ 466725 h 466725"/>
              <a:gd name="connsiteX4" fmla="*/ 23283 w 170391"/>
              <a:gd name="connsiteY4" fmla="*/ 9525 h 466725"/>
              <a:gd name="connsiteX0" fmla="*/ 23283 w 175683"/>
              <a:gd name="connsiteY0" fmla="*/ 9525 h 466725"/>
              <a:gd name="connsiteX1" fmla="*/ 169333 w 175683"/>
              <a:gd name="connsiteY1" fmla="*/ 0 h 466725"/>
              <a:gd name="connsiteX2" fmla="*/ 175683 w 175683"/>
              <a:gd name="connsiteY2" fmla="*/ 431800 h 466725"/>
              <a:gd name="connsiteX3" fmla="*/ 1058 w 175683"/>
              <a:gd name="connsiteY3" fmla="*/ 466725 h 466725"/>
              <a:gd name="connsiteX4" fmla="*/ 23283 w 175683"/>
              <a:gd name="connsiteY4" fmla="*/ 9525 h 466725"/>
              <a:gd name="connsiteX0" fmla="*/ 10583 w 162983"/>
              <a:gd name="connsiteY0" fmla="*/ 9525 h 447675"/>
              <a:gd name="connsiteX1" fmla="*/ 156633 w 162983"/>
              <a:gd name="connsiteY1" fmla="*/ 0 h 447675"/>
              <a:gd name="connsiteX2" fmla="*/ 162983 w 162983"/>
              <a:gd name="connsiteY2" fmla="*/ 431800 h 447675"/>
              <a:gd name="connsiteX3" fmla="*/ 1058 w 162983"/>
              <a:gd name="connsiteY3" fmla="*/ 447675 h 447675"/>
              <a:gd name="connsiteX4" fmla="*/ 10583 w 162983"/>
              <a:gd name="connsiteY4" fmla="*/ 9525 h 447675"/>
              <a:gd name="connsiteX0" fmla="*/ 0 w 171450"/>
              <a:gd name="connsiteY0" fmla="*/ 12700 h 447675"/>
              <a:gd name="connsiteX1" fmla="*/ 165100 w 171450"/>
              <a:gd name="connsiteY1" fmla="*/ 0 h 447675"/>
              <a:gd name="connsiteX2" fmla="*/ 171450 w 171450"/>
              <a:gd name="connsiteY2" fmla="*/ 431800 h 447675"/>
              <a:gd name="connsiteX3" fmla="*/ 9525 w 171450"/>
              <a:gd name="connsiteY3" fmla="*/ 447675 h 447675"/>
              <a:gd name="connsiteX4" fmla="*/ 0 w 171450"/>
              <a:gd name="connsiteY4" fmla="*/ 12700 h 447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447675">
                <a:moveTo>
                  <a:pt x="0" y="12700"/>
                </a:moveTo>
                <a:lnTo>
                  <a:pt x="165100" y="0"/>
                </a:lnTo>
                <a:cubicBezTo>
                  <a:pt x="166158" y="129117"/>
                  <a:pt x="170392" y="302683"/>
                  <a:pt x="171450" y="431800"/>
                </a:cubicBezTo>
                <a:lnTo>
                  <a:pt x="9525" y="447675"/>
                </a:lnTo>
                <a:cubicBezTo>
                  <a:pt x="8467" y="322792"/>
                  <a:pt x="1058" y="137583"/>
                  <a:pt x="0" y="1270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Whipsmart" panose="020B0502030203050204" pitchFamily="34" charset="0"/>
            </a:endParaRPr>
          </a:p>
        </p:txBody>
      </p:sp>
      <p:sp>
        <p:nvSpPr>
          <p:cNvPr id="20" name="Szabadkézi sokszög 94"/>
          <p:cNvSpPr/>
          <p:nvPr/>
        </p:nvSpPr>
        <p:spPr>
          <a:xfrm>
            <a:off x="3880151" y="4651570"/>
            <a:ext cx="207962" cy="373856"/>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48708"/>
              <a:gd name="connsiteY0" fmla="*/ 0 h 409575"/>
              <a:gd name="connsiteX1" fmla="*/ 247650 w 248708"/>
              <a:gd name="connsiteY1" fmla="*/ 3175 h 409575"/>
              <a:gd name="connsiteX2" fmla="*/ 247650 w 248708"/>
              <a:gd name="connsiteY2" fmla="*/ 400050 h 409575"/>
              <a:gd name="connsiteX3" fmla="*/ 95250 w 248708"/>
              <a:gd name="connsiteY3" fmla="*/ 409575 h 409575"/>
              <a:gd name="connsiteX4" fmla="*/ 0 w 248708"/>
              <a:gd name="connsiteY4" fmla="*/ 0 h 409575"/>
              <a:gd name="connsiteX0" fmla="*/ 0 w 242358"/>
              <a:gd name="connsiteY0" fmla="*/ 0 h 425450"/>
              <a:gd name="connsiteX1" fmla="*/ 241300 w 242358"/>
              <a:gd name="connsiteY1" fmla="*/ 19050 h 425450"/>
              <a:gd name="connsiteX2" fmla="*/ 241300 w 242358"/>
              <a:gd name="connsiteY2" fmla="*/ 415925 h 425450"/>
              <a:gd name="connsiteX3" fmla="*/ 88900 w 242358"/>
              <a:gd name="connsiteY3" fmla="*/ 425450 h 425450"/>
              <a:gd name="connsiteX4" fmla="*/ 0 w 242358"/>
              <a:gd name="connsiteY4" fmla="*/ 0 h 425450"/>
              <a:gd name="connsiteX0" fmla="*/ 0 w 255058"/>
              <a:gd name="connsiteY0" fmla="*/ 22225 h 447675"/>
              <a:gd name="connsiteX1" fmla="*/ 254000 w 255058"/>
              <a:gd name="connsiteY1" fmla="*/ 0 h 447675"/>
              <a:gd name="connsiteX2" fmla="*/ 241300 w 255058"/>
              <a:gd name="connsiteY2" fmla="*/ 438150 h 447675"/>
              <a:gd name="connsiteX3" fmla="*/ 88900 w 255058"/>
              <a:gd name="connsiteY3" fmla="*/ 447675 h 447675"/>
              <a:gd name="connsiteX4" fmla="*/ 0 w 255058"/>
              <a:gd name="connsiteY4" fmla="*/ 22225 h 447675"/>
              <a:gd name="connsiteX0" fmla="*/ 4233 w 259291"/>
              <a:gd name="connsiteY0" fmla="*/ 22225 h 479425"/>
              <a:gd name="connsiteX1" fmla="*/ 258233 w 259291"/>
              <a:gd name="connsiteY1" fmla="*/ 0 h 479425"/>
              <a:gd name="connsiteX2" fmla="*/ 245533 w 259291"/>
              <a:gd name="connsiteY2" fmla="*/ 438150 h 479425"/>
              <a:gd name="connsiteX3" fmla="*/ 1058 w 259291"/>
              <a:gd name="connsiteY3" fmla="*/ 479425 h 479425"/>
              <a:gd name="connsiteX4" fmla="*/ 4233 w 259291"/>
              <a:gd name="connsiteY4" fmla="*/ 22225 h 479425"/>
              <a:gd name="connsiteX0" fmla="*/ 0 w 264583"/>
              <a:gd name="connsiteY0" fmla="*/ 25400 h 479425"/>
              <a:gd name="connsiteX1" fmla="*/ 263525 w 264583"/>
              <a:gd name="connsiteY1" fmla="*/ 0 h 479425"/>
              <a:gd name="connsiteX2" fmla="*/ 250825 w 264583"/>
              <a:gd name="connsiteY2" fmla="*/ 438150 h 479425"/>
              <a:gd name="connsiteX3" fmla="*/ 6350 w 264583"/>
              <a:gd name="connsiteY3" fmla="*/ 479425 h 479425"/>
              <a:gd name="connsiteX4" fmla="*/ 0 w 264583"/>
              <a:gd name="connsiteY4" fmla="*/ 25400 h 479425"/>
              <a:gd name="connsiteX0" fmla="*/ 10583 w 275166"/>
              <a:gd name="connsiteY0" fmla="*/ 25400 h 479425"/>
              <a:gd name="connsiteX1" fmla="*/ 274108 w 275166"/>
              <a:gd name="connsiteY1" fmla="*/ 0 h 479425"/>
              <a:gd name="connsiteX2" fmla="*/ 261408 w 275166"/>
              <a:gd name="connsiteY2" fmla="*/ 438150 h 479425"/>
              <a:gd name="connsiteX3" fmla="*/ 1058 w 275166"/>
              <a:gd name="connsiteY3" fmla="*/ 479425 h 479425"/>
              <a:gd name="connsiteX4" fmla="*/ 10583 w 275166"/>
              <a:gd name="connsiteY4" fmla="*/ 25400 h 479425"/>
              <a:gd name="connsiteX0" fmla="*/ 10583 w 277283"/>
              <a:gd name="connsiteY0" fmla="*/ 25400 h 498475"/>
              <a:gd name="connsiteX1" fmla="*/ 274108 w 277283"/>
              <a:gd name="connsiteY1" fmla="*/ 0 h 498475"/>
              <a:gd name="connsiteX2" fmla="*/ 277283 w 277283"/>
              <a:gd name="connsiteY2" fmla="*/ 498475 h 498475"/>
              <a:gd name="connsiteX3" fmla="*/ 1058 w 277283"/>
              <a:gd name="connsiteY3" fmla="*/ 479425 h 498475"/>
              <a:gd name="connsiteX4" fmla="*/ 10583 w 277283"/>
              <a:gd name="connsiteY4" fmla="*/ 25400 h 498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83" h="498475">
                <a:moveTo>
                  <a:pt x="10583" y="25400"/>
                </a:moveTo>
                <a:lnTo>
                  <a:pt x="274108" y="0"/>
                </a:lnTo>
                <a:cubicBezTo>
                  <a:pt x="275166" y="129117"/>
                  <a:pt x="276225" y="369358"/>
                  <a:pt x="277283" y="498475"/>
                </a:cubicBezTo>
                <a:lnTo>
                  <a:pt x="1058" y="479425"/>
                </a:lnTo>
                <a:cubicBezTo>
                  <a:pt x="0" y="354542"/>
                  <a:pt x="11641" y="150283"/>
                  <a:pt x="10583" y="2540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Whipsmart" panose="020B0502030203050204" pitchFamily="34" charset="0"/>
            </a:endParaRPr>
          </a:p>
        </p:txBody>
      </p:sp>
      <p:sp>
        <p:nvSpPr>
          <p:cNvPr id="21" name="Szabadkézi sokszög 95"/>
          <p:cNvSpPr/>
          <p:nvPr/>
        </p:nvSpPr>
        <p:spPr>
          <a:xfrm>
            <a:off x="3683301" y="4665858"/>
            <a:ext cx="179387" cy="350044"/>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182033"/>
              <a:gd name="connsiteY0" fmla="*/ 0 h 434975"/>
              <a:gd name="connsiteX1" fmla="*/ 180975 w 182033"/>
              <a:gd name="connsiteY1" fmla="*/ 28575 h 434975"/>
              <a:gd name="connsiteX2" fmla="*/ 180975 w 182033"/>
              <a:gd name="connsiteY2" fmla="*/ 425450 h 434975"/>
              <a:gd name="connsiteX3" fmla="*/ 28575 w 182033"/>
              <a:gd name="connsiteY3" fmla="*/ 434975 h 434975"/>
              <a:gd name="connsiteX4" fmla="*/ 0 w 182033"/>
              <a:gd name="connsiteY4" fmla="*/ 0 h 434975"/>
              <a:gd name="connsiteX0" fmla="*/ 0 w 239183"/>
              <a:gd name="connsiteY0" fmla="*/ 31750 h 466725"/>
              <a:gd name="connsiteX1" fmla="*/ 238125 w 239183"/>
              <a:gd name="connsiteY1" fmla="*/ 0 h 466725"/>
              <a:gd name="connsiteX2" fmla="*/ 180975 w 239183"/>
              <a:gd name="connsiteY2" fmla="*/ 457200 h 466725"/>
              <a:gd name="connsiteX3" fmla="*/ 28575 w 239183"/>
              <a:gd name="connsiteY3" fmla="*/ 466725 h 466725"/>
              <a:gd name="connsiteX4" fmla="*/ 0 w 239183"/>
              <a:gd name="connsiteY4" fmla="*/ 31750 h 466725"/>
              <a:gd name="connsiteX0" fmla="*/ 0 w 239183"/>
              <a:gd name="connsiteY0" fmla="*/ 31750 h 466725"/>
              <a:gd name="connsiteX1" fmla="*/ 238125 w 239183"/>
              <a:gd name="connsiteY1" fmla="*/ 0 h 466725"/>
              <a:gd name="connsiteX2" fmla="*/ 180975 w 239183"/>
              <a:gd name="connsiteY2" fmla="*/ 457200 h 466725"/>
              <a:gd name="connsiteX3" fmla="*/ 3175 w 239183"/>
              <a:gd name="connsiteY3" fmla="*/ 466725 h 466725"/>
              <a:gd name="connsiteX4" fmla="*/ 0 w 239183"/>
              <a:gd name="connsiteY4" fmla="*/ 31750 h 466725"/>
              <a:gd name="connsiteX0" fmla="*/ 0 w 239183"/>
              <a:gd name="connsiteY0" fmla="*/ 31750 h 466725"/>
              <a:gd name="connsiteX1" fmla="*/ 238125 w 239183"/>
              <a:gd name="connsiteY1" fmla="*/ 0 h 466725"/>
              <a:gd name="connsiteX2" fmla="*/ 231775 w 239183"/>
              <a:gd name="connsiteY2" fmla="*/ 466725 h 466725"/>
              <a:gd name="connsiteX3" fmla="*/ 3175 w 239183"/>
              <a:gd name="connsiteY3" fmla="*/ 466725 h 466725"/>
              <a:gd name="connsiteX4" fmla="*/ 0 w 239183"/>
              <a:gd name="connsiteY4" fmla="*/ 3175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83" h="466725">
                <a:moveTo>
                  <a:pt x="0" y="31750"/>
                </a:moveTo>
                <a:lnTo>
                  <a:pt x="238125" y="0"/>
                </a:lnTo>
                <a:cubicBezTo>
                  <a:pt x="239183" y="129117"/>
                  <a:pt x="230717" y="337608"/>
                  <a:pt x="231775" y="466725"/>
                </a:cubicBezTo>
                <a:lnTo>
                  <a:pt x="3175" y="466725"/>
                </a:lnTo>
                <a:cubicBezTo>
                  <a:pt x="2117" y="341842"/>
                  <a:pt x="1058" y="156633"/>
                  <a:pt x="0" y="3175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Whipsmart" panose="020B0502030203050204" pitchFamily="34" charset="0"/>
            </a:endParaRPr>
          </a:p>
        </p:txBody>
      </p:sp>
      <p:sp>
        <p:nvSpPr>
          <p:cNvPr id="22" name="Szabadkézi sokszög 96"/>
          <p:cNvSpPr/>
          <p:nvPr/>
        </p:nvSpPr>
        <p:spPr>
          <a:xfrm>
            <a:off x="3680920" y="5044477"/>
            <a:ext cx="183356" cy="335756"/>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185208"/>
              <a:gd name="connsiteY0" fmla="*/ 0 h 419100"/>
              <a:gd name="connsiteX1" fmla="*/ 184150 w 185208"/>
              <a:gd name="connsiteY1" fmla="*/ 12700 h 419100"/>
              <a:gd name="connsiteX2" fmla="*/ 184150 w 185208"/>
              <a:gd name="connsiteY2" fmla="*/ 409575 h 419100"/>
              <a:gd name="connsiteX3" fmla="*/ 31750 w 185208"/>
              <a:gd name="connsiteY3" fmla="*/ 419100 h 419100"/>
              <a:gd name="connsiteX4" fmla="*/ 0 w 185208"/>
              <a:gd name="connsiteY4" fmla="*/ 0 h 419100"/>
              <a:gd name="connsiteX0" fmla="*/ 0 w 239183"/>
              <a:gd name="connsiteY0" fmla="*/ 0 h 419100"/>
              <a:gd name="connsiteX1" fmla="*/ 238125 w 239183"/>
              <a:gd name="connsiteY1" fmla="*/ 6350 h 419100"/>
              <a:gd name="connsiteX2" fmla="*/ 184150 w 239183"/>
              <a:gd name="connsiteY2" fmla="*/ 409575 h 419100"/>
              <a:gd name="connsiteX3" fmla="*/ 31750 w 239183"/>
              <a:gd name="connsiteY3" fmla="*/ 419100 h 419100"/>
              <a:gd name="connsiteX4" fmla="*/ 0 w 239183"/>
              <a:gd name="connsiteY4" fmla="*/ 0 h 419100"/>
              <a:gd name="connsiteX0" fmla="*/ 0 w 244475"/>
              <a:gd name="connsiteY0" fmla="*/ 0 h 447675"/>
              <a:gd name="connsiteX1" fmla="*/ 238125 w 244475"/>
              <a:gd name="connsiteY1" fmla="*/ 6350 h 447675"/>
              <a:gd name="connsiteX2" fmla="*/ 244475 w 244475"/>
              <a:gd name="connsiteY2" fmla="*/ 447675 h 447675"/>
              <a:gd name="connsiteX3" fmla="*/ 31750 w 244475"/>
              <a:gd name="connsiteY3" fmla="*/ 419100 h 447675"/>
              <a:gd name="connsiteX4" fmla="*/ 0 w 244475"/>
              <a:gd name="connsiteY4" fmla="*/ 0 h 447675"/>
              <a:gd name="connsiteX0" fmla="*/ 0 w 244475"/>
              <a:gd name="connsiteY0" fmla="*/ 0 h 447675"/>
              <a:gd name="connsiteX1" fmla="*/ 238125 w 244475"/>
              <a:gd name="connsiteY1" fmla="*/ 6350 h 447675"/>
              <a:gd name="connsiteX2" fmla="*/ 244475 w 244475"/>
              <a:gd name="connsiteY2" fmla="*/ 447675 h 447675"/>
              <a:gd name="connsiteX3" fmla="*/ 9525 w 244475"/>
              <a:gd name="connsiteY3" fmla="*/ 422275 h 447675"/>
              <a:gd name="connsiteX4" fmla="*/ 0 w 244475"/>
              <a:gd name="connsiteY4" fmla="*/ 0 h 447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475" h="447675">
                <a:moveTo>
                  <a:pt x="0" y="0"/>
                </a:moveTo>
                <a:lnTo>
                  <a:pt x="238125" y="6350"/>
                </a:lnTo>
                <a:cubicBezTo>
                  <a:pt x="239183" y="135467"/>
                  <a:pt x="243417" y="318558"/>
                  <a:pt x="244475" y="447675"/>
                </a:cubicBezTo>
                <a:lnTo>
                  <a:pt x="9525" y="422275"/>
                </a:lnTo>
                <a:cubicBezTo>
                  <a:pt x="8467" y="297392"/>
                  <a:pt x="1058" y="124883"/>
                  <a:pt x="0"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Whipsmart" panose="020B0502030203050204" pitchFamily="34" charset="0"/>
            </a:endParaRPr>
          </a:p>
        </p:txBody>
      </p:sp>
      <p:sp>
        <p:nvSpPr>
          <p:cNvPr id="23" name="Szabadkézi sokszög 97"/>
          <p:cNvSpPr/>
          <p:nvPr/>
        </p:nvSpPr>
        <p:spPr>
          <a:xfrm>
            <a:off x="3882532" y="5039713"/>
            <a:ext cx="215106" cy="371475"/>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197908"/>
              <a:gd name="connsiteY0" fmla="*/ 0 h 460375"/>
              <a:gd name="connsiteX1" fmla="*/ 196850 w 197908"/>
              <a:gd name="connsiteY1" fmla="*/ 53975 h 460375"/>
              <a:gd name="connsiteX2" fmla="*/ 196850 w 197908"/>
              <a:gd name="connsiteY2" fmla="*/ 450850 h 460375"/>
              <a:gd name="connsiteX3" fmla="*/ 44450 w 197908"/>
              <a:gd name="connsiteY3" fmla="*/ 460375 h 460375"/>
              <a:gd name="connsiteX4" fmla="*/ 0 w 197908"/>
              <a:gd name="connsiteY4" fmla="*/ 0 h 460375"/>
              <a:gd name="connsiteX0" fmla="*/ 0 w 239183"/>
              <a:gd name="connsiteY0" fmla="*/ 0 h 460375"/>
              <a:gd name="connsiteX1" fmla="*/ 238125 w 239183"/>
              <a:gd name="connsiteY1" fmla="*/ 15875 h 460375"/>
              <a:gd name="connsiteX2" fmla="*/ 196850 w 239183"/>
              <a:gd name="connsiteY2" fmla="*/ 450850 h 460375"/>
              <a:gd name="connsiteX3" fmla="*/ 44450 w 239183"/>
              <a:gd name="connsiteY3" fmla="*/ 460375 h 460375"/>
              <a:gd name="connsiteX4" fmla="*/ 0 w 239183"/>
              <a:gd name="connsiteY4" fmla="*/ 0 h 460375"/>
              <a:gd name="connsiteX0" fmla="*/ 0 w 255058"/>
              <a:gd name="connsiteY0" fmla="*/ 0 h 460375"/>
              <a:gd name="connsiteX1" fmla="*/ 254000 w 255058"/>
              <a:gd name="connsiteY1" fmla="*/ 9525 h 460375"/>
              <a:gd name="connsiteX2" fmla="*/ 196850 w 255058"/>
              <a:gd name="connsiteY2" fmla="*/ 450850 h 460375"/>
              <a:gd name="connsiteX3" fmla="*/ 44450 w 255058"/>
              <a:gd name="connsiteY3" fmla="*/ 460375 h 460375"/>
              <a:gd name="connsiteX4" fmla="*/ 0 w 255058"/>
              <a:gd name="connsiteY4" fmla="*/ 0 h 460375"/>
              <a:gd name="connsiteX0" fmla="*/ 23283 w 278341"/>
              <a:gd name="connsiteY0" fmla="*/ 0 h 460375"/>
              <a:gd name="connsiteX1" fmla="*/ 277283 w 278341"/>
              <a:gd name="connsiteY1" fmla="*/ 9525 h 460375"/>
              <a:gd name="connsiteX2" fmla="*/ 220133 w 278341"/>
              <a:gd name="connsiteY2" fmla="*/ 450850 h 460375"/>
              <a:gd name="connsiteX3" fmla="*/ 1058 w 278341"/>
              <a:gd name="connsiteY3" fmla="*/ 460375 h 460375"/>
              <a:gd name="connsiteX4" fmla="*/ 23283 w 278341"/>
              <a:gd name="connsiteY4" fmla="*/ 0 h 460375"/>
              <a:gd name="connsiteX0" fmla="*/ 23283 w 286808"/>
              <a:gd name="connsiteY0" fmla="*/ 0 h 492125"/>
              <a:gd name="connsiteX1" fmla="*/ 277283 w 286808"/>
              <a:gd name="connsiteY1" fmla="*/ 9525 h 492125"/>
              <a:gd name="connsiteX2" fmla="*/ 286808 w 286808"/>
              <a:gd name="connsiteY2" fmla="*/ 492125 h 492125"/>
              <a:gd name="connsiteX3" fmla="*/ 1058 w 286808"/>
              <a:gd name="connsiteY3" fmla="*/ 460375 h 492125"/>
              <a:gd name="connsiteX4" fmla="*/ 23283 w 286808"/>
              <a:gd name="connsiteY4" fmla="*/ 0 h 492125"/>
              <a:gd name="connsiteX0" fmla="*/ 7408 w 286808"/>
              <a:gd name="connsiteY0" fmla="*/ 0 h 495300"/>
              <a:gd name="connsiteX1" fmla="*/ 277283 w 286808"/>
              <a:gd name="connsiteY1" fmla="*/ 12700 h 495300"/>
              <a:gd name="connsiteX2" fmla="*/ 286808 w 286808"/>
              <a:gd name="connsiteY2" fmla="*/ 495300 h 495300"/>
              <a:gd name="connsiteX3" fmla="*/ 1058 w 286808"/>
              <a:gd name="connsiteY3" fmla="*/ 463550 h 495300"/>
              <a:gd name="connsiteX4" fmla="*/ 7408 w 286808"/>
              <a:gd name="connsiteY4" fmla="*/ 0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808" h="495300">
                <a:moveTo>
                  <a:pt x="7408" y="0"/>
                </a:moveTo>
                <a:lnTo>
                  <a:pt x="277283" y="12700"/>
                </a:lnTo>
                <a:cubicBezTo>
                  <a:pt x="278341" y="141817"/>
                  <a:pt x="285750" y="366183"/>
                  <a:pt x="286808" y="495300"/>
                </a:cubicBezTo>
                <a:lnTo>
                  <a:pt x="1058" y="463550"/>
                </a:lnTo>
                <a:cubicBezTo>
                  <a:pt x="0" y="338667"/>
                  <a:pt x="8466" y="124883"/>
                  <a:pt x="7408"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Whipsmart" panose="020B0502030203050204" pitchFamily="34" charset="0"/>
            </a:endParaRPr>
          </a:p>
        </p:txBody>
      </p:sp>
      <p:sp>
        <p:nvSpPr>
          <p:cNvPr id="24" name="Szabadkézi sokszög 98"/>
          <p:cNvSpPr/>
          <p:nvPr/>
        </p:nvSpPr>
        <p:spPr>
          <a:xfrm>
            <a:off x="4113514" y="4620614"/>
            <a:ext cx="231775" cy="390525"/>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16958"/>
              <a:gd name="connsiteY0" fmla="*/ 0 h 488950"/>
              <a:gd name="connsiteX1" fmla="*/ 215900 w 216958"/>
              <a:gd name="connsiteY1" fmla="*/ 82550 h 488950"/>
              <a:gd name="connsiteX2" fmla="*/ 215900 w 216958"/>
              <a:gd name="connsiteY2" fmla="*/ 479425 h 488950"/>
              <a:gd name="connsiteX3" fmla="*/ 63500 w 216958"/>
              <a:gd name="connsiteY3" fmla="*/ 488950 h 488950"/>
              <a:gd name="connsiteX4" fmla="*/ 0 w 216958"/>
              <a:gd name="connsiteY4" fmla="*/ 0 h 488950"/>
              <a:gd name="connsiteX0" fmla="*/ 0 w 302683"/>
              <a:gd name="connsiteY0" fmla="*/ 38100 h 527050"/>
              <a:gd name="connsiteX1" fmla="*/ 301625 w 302683"/>
              <a:gd name="connsiteY1" fmla="*/ 0 h 527050"/>
              <a:gd name="connsiteX2" fmla="*/ 215900 w 302683"/>
              <a:gd name="connsiteY2" fmla="*/ 517525 h 527050"/>
              <a:gd name="connsiteX3" fmla="*/ 63500 w 302683"/>
              <a:gd name="connsiteY3" fmla="*/ 527050 h 527050"/>
              <a:gd name="connsiteX4" fmla="*/ 0 w 302683"/>
              <a:gd name="connsiteY4" fmla="*/ 38100 h 527050"/>
              <a:gd name="connsiteX0" fmla="*/ 1058 w 303741"/>
              <a:gd name="connsiteY0" fmla="*/ 38100 h 517525"/>
              <a:gd name="connsiteX1" fmla="*/ 302683 w 303741"/>
              <a:gd name="connsiteY1" fmla="*/ 0 h 517525"/>
              <a:gd name="connsiteX2" fmla="*/ 216958 w 303741"/>
              <a:gd name="connsiteY2" fmla="*/ 517525 h 517525"/>
              <a:gd name="connsiteX3" fmla="*/ 1058 w 303741"/>
              <a:gd name="connsiteY3" fmla="*/ 517525 h 517525"/>
              <a:gd name="connsiteX4" fmla="*/ 1058 w 303741"/>
              <a:gd name="connsiteY4" fmla="*/ 38100 h 517525"/>
              <a:gd name="connsiteX0" fmla="*/ 1058 w 309033"/>
              <a:gd name="connsiteY0" fmla="*/ 38100 h 520700"/>
              <a:gd name="connsiteX1" fmla="*/ 302683 w 309033"/>
              <a:gd name="connsiteY1" fmla="*/ 0 h 520700"/>
              <a:gd name="connsiteX2" fmla="*/ 309033 w 309033"/>
              <a:gd name="connsiteY2" fmla="*/ 520700 h 520700"/>
              <a:gd name="connsiteX3" fmla="*/ 1058 w 309033"/>
              <a:gd name="connsiteY3" fmla="*/ 517525 h 520700"/>
              <a:gd name="connsiteX4" fmla="*/ 1058 w 309033"/>
              <a:gd name="connsiteY4" fmla="*/ 38100 h 52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33" h="520700">
                <a:moveTo>
                  <a:pt x="1058" y="38100"/>
                </a:moveTo>
                <a:lnTo>
                  <a:pt x="302683" y="0"/>
                </a:lnTo>
                <a:cubicBezTo>
                  <a:pt x="303741" y="129117"/>
                  <a:pt x="307975" y="391583"/>
                  <a:pt x="309033" y="520700"/>
                </a:cubicBezTo>
                <a:lnTo>
                  <a:pt x="1058" y="517525"/>
                </a:lnTo>
                <a:cubicBezTo>
                  <a:pt x="0" y="392642"/>
                  <a:pt x="2116" y="162983"/>
                  <a:pt x="1058" y="381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Whipsmart" panose="020B0502030203050204" pitchFamily="34" charset="0"/>
            </a:endParaRPr>
          </a:p>
        </p:txBody>
      </p:sp>
      <p:sp>
        <p:nvSpPr>
          <p:cNvPr id="25" name="Szabadkézi sokszög 99"/>
          <p:cNvSpPr/>
          <p:nvPr/>
        </p:nvSpPr>
        <p:spPr>
          <a:xfrm>
            <a:off x="3545189" y="5042095"/>
            <a:ext cx="130969" cy="316706"/>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175683"/>
              <a:gd name="connsiteY0" fmla="*/ 0 h 457200"/>
              <a:gd name="connsiteX1" fmla="*/ 174625 w 175683"/>
              <a:gd name="connsiteY1" fmla="*/ 50800 h 457200"/>
              <a:gd name="connsiteX2" fmla="*/ 174625 w 175683"/>
              <a:gd name="connsiteY2" fmla="*/ 447675 h 457200"/>
              <a:gd name="connsiteX3" fmla="*/ 22225 w 175683"/>
              <a:gd name="connsiteY3" fmla="*/ 457200 h 457200"/>
              <a:gd name="connsiteX4" fmla="*/ 0 w 175683"/>
              <a:gd name="connsiteY4" fmla="*/ 0 h 457200"/>
              <a:gd name="connsiteX0" fmla="*/ 0 w 174625"/>
              <a:gd name="connsiteY0" fmla="*/ 3175 h 460375"/>
              <a:gd name="connsiteX1" fmla="*/ 165100 w 174625"/>
              <a:gd name="connsiteY1" fmla="*/ 0 h 460375"/>
              <a:gd name="connsiteX2" fmla="*/ 174625 w 174625"/>
              <a:gd name="connsiteY2" fmla="*/ 450850 h 460375"/>
              <a:gd name="connsiteX3" fmla="*/ 22225 w 174625"/>
              <a:gd name="connsiteY3" fmla="*/ 460375 h 460375"/>
              <a:gd name="connsiteX4" fmla="*/ 0 w 174625"/>
              <a:gd name="connsiteY4" fmla="*/ 3175 h 460375"/>
              <a:gd name="connsiteX0" fmla="*/ 0 w 174625"/>
              <a:gd name="connsiteY0" fmla="*/ 3175 h 450850"/>
              <a:gd name="connsiteX1" fmla="*/ 165100 w 174625"/>
              <a:gd name="connsiteY1" fmla="*/ 0 h 450850"/>
              <a:gd name="connsiteX2" fmla="*/ 174625 w 174625"/>
              <a:gd name="connsiteY2" fmla="*/ 450850 h 450850"/>
              <a:gd name="connsiteX3" fmla="*/ 6350 w 174625"/>
              <a:gd name="connsiteY3" fmla="*/ 393700 h 450850"/>
              <a:gd name="connsiteX4" fmla="*/ 0 w 174625"/>
              <a:gd name="connsiteY4" fmla="*/ 3175 h 450850"/>
              <a:gd name="connsiteX0" fmla="*/ 0 w 174625"/>
              <a:gd name="connsiteY0" fmla="*/ 3175 h 422275"/>
              <a:gd name="connsiteX1" fmla="*/ 165100 w 174625"/>
              <a:gd name="connsiteY1" fmla="*/ 0 h 422275"/>
              <a:gd name="connsiteX2" fmla="*/ 174625 w 174625"/>
              <a:gd name="connsiteY2" fmla="*/ 422275 h 422275"/>
              <a:gd name="connsiteX3" fmla="*/ 6350 w 174625"/>
              <a:gd name="connsiteY3" fmla="*/ 393700 h 422275"/>
              <a:gd name="connsiteX4" fmla="*/ 0 w 174625"/>
              <a:gd name="connsiteY4" fmla="*/ 3175 h 42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625" h="422275">
                <a:moveTo>
                  <a:pt x="0" y="3175"/>
                </a:moveTo>
                <a:lnTo>
                  <a:pt x="165100" y="0"/>
                </a:lnTo>
                <a:cubicBezTo>
                  <a:pt x="166158" y="129117"/>
                  <a:pt x="173567" y="293158"/>
                  <a:pt x="174625" y="422275"/>
                </a:cubicBezTo>
                <a:lnTo>
                  <a:pt x="6350" y="393700"/>
                </a:lnTo>
                <a:cubicBezTo>
                  <a:pt x="5292" y="268817"/>
                  <a:pt x="1058" y="128058"/>
                  <a:pt x="0" y="31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Whipsmart" panose="020B0502030203050204" pitchFamily="34" charset="0"/>
            </a:endParaRPr>
          </a:p>
        </p:txBody>
      </p:sp>
      <p:sp>
        <p:nvSpPr>
          <p:cNvPr id="26" name="Szabadkézi sokszög 100"/>
          <p:cNvSpPr/>
          <p:nvPr/>
        </p:nvSpPr>
        <p:spPr>
          <a:xfrm>
            <a:off x="4111133" y="5039714"/>
            <a:ext cx="241300" cy="409575"/>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10608"/>
              <a:gd name="connsiteY0" fmla="*/ 0 h 501650"/>
              <a:gd name="connsiteX1" fmla="*/ 209550 w 210608"/>
              <a:gd name="connsiteY1" fmla="*/ 95250 h 501650"/>
              <a:gd name="connsiteX2" fmla="*/ 209550 w 210608"/>
              <a:gd name="connsiteY2" fmla="*/ 492125 h 501650"/>
              <a:gd name="connsiteX3" fmla="*/ 57150 w 210608"/>
              <a:gd name="connsiteY3" fmla="*/ 501650 h 501650"/>
              <a:gd name="connsiteX4" fmla="*/ 0 w 210608"/>
              <a:gd name="connsiteY4" fmla="*/ 0 h 501650"/>
              <a:gd name="connsiteX0" fmla="*/ 0 w 302683"/>
              <a:gd name="connsiteY0" fmla="*/ 0 h 501650"/>
              <a:gd name="connsiteX1" fmla="*/ 301625 w 302683"/>
              <a:gd name="connsiteY1" fmla="*/ 3175 h 501650"/>
              <a:gd name="connsiteX2" fmla="*/ 209550 w 302683"/>
              <a:gd name="connsiteY2" fmla="*/ 492125 h 501650"/>
              <a:gd name="connsiteX3" fmla="*/ 57150 w 302683"/>
              <a:gd name="connsiteY3" fmla="*/ 501650 h 501650"/>
              <a:gd name="connsiteX4" fmla="*/ 0 w 302683"/>
              <a:gd name="connsiteY4" fmla="*/ 0 h 501650"/>
              <a:gd name="connsiteX0" fmla="*/ 10583 w 313266"/>
              <a:gd name="connsiteY0" fmla="*/ 0 h 511175"/>
              <a:gd name="connsiteX1" fmla="*/ 312208 w 313266"/>
              <a:gd name="connsiteY1" fmla="*/ 3175 h 511175"/>
              <a:gd name="connsiteX2" fmla="*/ 220133 w 313266"/>
              <a:gd name="connsiteY2" fmla="*/ 492125 h 511175"/>
              <a:gd name="connsiteX3" fmla="*/ 1058 w 313266"/>
              <a:gd name="connsiteY3" fmla="*/ 511175 h 511175"/>
              <a:gd name="connsiteX4" fmla="*/ 10583 w 313266"/>
              <a:gd name="connsiteY4" fmla="*/ 0 h 511175"/>
              <a:gd name="connsiteX0" fmla="*/ 10583 w 321733"/>
              <a:gd name="connsiteY0" fmla="*/ 0 h 546100"/>
              <a:gd name="connsiteX1" fmla="*/ 312208 w 321733"/>
              <a:gd name="connsiteY1" fmla="*/ 3175 h 546100"/>
              <a:gd name="connsiteX2" fmla="*/ 321733 w 321733"/>
              <a:gd name="connsiteY2" fmla="*/ 546100 h 546100"/>
              <a:gd name="connsiteX3" fmla="*/ 1058 w 321733"/>
              <a:gd name="connsiteY3" fmla="*/ 511175 h 546100"/>
              <a:gd name="connsiteX4" fmla="*/ 10583 w 321733"/>
              <a:gd name="connsiteY4" fmla="*/ 0 h 54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33" h="546100">
                <a:moveTo>
                  <a:pt x="10583" y="0"/>
                </a:moveTo>
                <a:lnTo>
                  <a:pt x="312208" y="3175"/>
                </a:lnTo>
                <a:cubicBezTo>
                  <a:pt x="313266" y="132292"/>
                  <a:pt x="320675" y="416983"/>
                  <a:pt x="321733" y="546100"/>
                </a:cubicBezTo>
                <a:lnTo>
                  <a:pt x="1058" y="511175"/>
                </a:lnTo>
                <a:cubicBezTo>
                  <a:pt x="0" y="386292"/>
                  <a:pt x="11641" y="124883"/>
                  <a:pt x="10583"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Whipsmart" panose="020B0502030203050204" pitchFamily="34" charset="0"/>
            </a:endParaRPr>
          </a:p>
        </p:txBody>
      </p:sp>
      <p:sp>
        <p:nvSpPr>
          <p:cNvPr id="27" name="Szabadkézi sokszög 101"/>
          <p:cNvSpPr/>
          <p:nvPr/>
        </p:nvSpPr>
        <p:spPr>
          <a:xfrm>
            <a:off x="3540427" y="5361181"/>
            <a:ext cx="127000" cy="319088"/>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10583 w 154516"/>
              <a:gd name="connsiteY0" fmla="*/ 0 h 492125"/>
              <a:gd name="connsiteX1" fmla="*/ 153458 w 154516"/>
              <a:gd name="connsiteY1" fmla="*/ 85725 h 492125"/>
              <a:gd name="connsiteX2" fmla="*/ 153458 w 154516"/>
              <a:gd name="connsiteY2" fmla="*/ 482600 h 492125"/>
              <a:gd name="connsiteX3" fmla="*/ 1058 w 154516"/>
              <a:gd name="connsiteY3" fmla="*/ 492125 h 492125"/>
              <a:gd name="connsiteX4" fmla="*/ 10583 w 154516"/>
              <a:gd name="connsiteY4" fmla="*/ 0 h 492125"/>
              <a:gd name="connsiteX0" fmla="*/ 10583 w 173566"/>
              <a:gd name="connsiteY0" fmla="*/ 0 h 492125"/>
              <a:gd name="connsiteX1" fmla="*/ 172508 w 173566"/>
              <a:gd name="connsiteY1" fmla="*/ 47625 h 492125"/>
              <a:gd name="connsiteX2" fmla="*/ 153458 w 173566"/>
              <a:gd name="connsiteY2" fmla="*/ 482600 h 492125"/>
              <a:gd name="connsiteX3" fmla="*/ 1058 w 173566"/>
              <a:gd name="connsiteY3" fmla="*/ 492125 h 492125"/>
              <a:gd name="connsiteX4" fmla="*/ 10583 w 173566"/>
              <a:gd name="connsiteY4" fmla="*/ 0 h 492125"/>
              <a:gd name="connsiteX0" fmla="*/ 10583 w 173566"/>
              <a:gd name="connsiteY0" fmla="*/ 0 h 492125"/>
              <a:gd name="connsiteX1" fmla="*/ 172508 w 173566"/>
              <a:gd name="connsiteY1" fmla="*/ 47625 h 492125"/>
              <a:gd name="connsiteX2" fmla="*/ 169333 w 173566"/>
              <a:gd name="connsiteY2" fmla="*/ 425450 h 492125"/>
              <a:gd name="connsiteX3" fmla="*/ 1058 w 173566"/>
              <a:gd name="connsiteY3" fmla="*/ 492125 h 492125"/>
              <a:gd name="connsiteX4" fmla="*/ 10583 w 173566"/>
              <a:gd name="connsiteY4" fmla="*/ 0 h 492125"/>
              <a:gd name="connsiteX0" fmla="*/ 0 w 162983"/>
              <a:gd name="connsiteY0" fmla="*/ 0 h 425450"/>
              <a:gd name="connsiteX1" fmla="*/ 161925 w 162983"/>
              <a:gd name="connsiteY1" fmla="*/ 47625 h 425450"/>
              <a:gd name="connsiteX2" fmla="*/ 158750 w 162983"/>
              <a:gd name="connsiteY2" fmla="*/ 425450 h 425450"/>
              <a:gd name="connsiteX3" fmla="*/ 6350 w 162983"/>
              <a:gd name="connsiteY3" fmla="*/ 393700 h 425450"/>
              <a:gd name="connsiteX4" fmla="*/ 0 w 162983"/>
              <a:gd name="connsiteY4" fmla="*/ 0 h 425450"/>
              <a:gd name="connsiteX0" fmla="*/ 0 w 178858"/>
              <a:gd name="connsiteY0" fmla="*/ 0 h 425450"/>
              <a:gd name="connsiteX1" fmla="*/ 177800 w 178858"/>
              <a:gd name="connsiteY1" fmla="*/ 15875 h 425450"/>
              <a:gd name="connsiteX2" fmla="*/ 158750 w 178858"/>
              <a:gd name="connsiteY2" fmla="*/ 425450 h 425450"/>
              <a:gd name="connsiteX3" fmla="*/ 6350 w 178858"/>
              <a:gd name="connsiteY3" fmla="*/ 393700 h 425450"/>
              <a:gd name="connsiteX4" fmla="*/ 0 w 178858"/>
              <a:gd name="connsiteY4" fmla="*/ 0 h 425450"/>
              <a:gd name="connsiteX0" fmla="*/ 0 w 169333"/>
              <a:gd name="connsiteY0" fmla="*/ 0 h 425450"/>
              <a:gd name="connsiteX1" fmla="*/ 168275 w 169333"/>
              <a:gd name="connsiteY1" fmla="*/ 57150 h 425450"/>
              <a:gd name="connsiteX2" fmla="*/ 158750 w 169333"/>
              <a:gd name="connsiteY2" fmla="*/ 425450 h 425450"/>
              <a:gd name="connsiteX3" fmla="*/ 6350 w 169333"/>
              <a:gd name="connsiteY3" fmla="*/ 393700 h 425450"/>
              <a:gd name="connsiteX4" fmla="*/ 0 w 169333"/>
              <a:gd name="connsiteY4" fmla="*/ 0 h 42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33" h="425450">
                <a:moveTo>
                  <a:pt x="0" y="0"/>
                </a:moveTo>
                <a:lnTo>
                  <a:pt x="168275" y="57150"/>
                </a:lnTo>
                <a:cubicBezTo>
                  <a:pt x="169333" y="186267"/>
                  <a:pt x="157692" y="296333"/>
                  <a:pt x="158750" y="425450"/>
                </a:cubicBezTo>
                <a:lnTo>
                  <a:pt x="6350" y="393700"/>
                </a:lnTo>
                <a:cubicBezTo>
                  <a:pt x="5292" y="268817"/>
                  <a:pt x="1058" y="124883"/>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Whipsmart" panose="020B0502030203050204" pitchFamily="34" charset="0"/>
            </a:endParaRPr>
          </a:p>
        </p:txBody>
      </p:sp>
      <p:sp>
        <p:nvSpPr>
          <p:cNvPr id="28" name="Szabadkézi sokszög 102"/>
          <p:cNvSpPr/>
          <p:nvPr/>
        </p:nvSpPr>
        <p:spPr>
          <a:xfrm>
            <a:off x="3680919" y="5387376"/>
            <a:ext cx="180975" cy="357188"/>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61408"/>
              <a:gd name="connsiteY0" fmla="*/ 0 h 457200"/>
              <a:gd name="connsiteX1" fmla="*/ 260350 w 261408"/>
              <a:gd name="connsiteY1" fmla="*/ 50800 h 457200"/>
              <a:gd name="connsiteX2" fmla="*/ 260350 w 261408"/>
              <a:gd name="connsiteY2" fmla="*/ 447675 h 457200"/>
              <a:gd name="connsiteX3" fmla="*/ 107950 w 261408"/>
              <a:gd name="connsiteY3" fmla="*/ 457200 h 457200"/>
              <a:gd name="connsiteX4" fmla="*/ 0 w 261408"/>
              <a:gd name="connsiteY4" fmla="*/ 0 h 457200"/>
              <a:gd name="connsiteX0" fmla="*/ 0 w 260350"/>
              <a:gd name="connsiteY0" fmla="*/ 0 h 457200"/>
              <a:gd name="connsiteX1" fmla="*/ 231775 w 260350"/>
              <a:gd name="connsiteY1" fmla="*/ 22225 h 457200"/>
              <a:gd name="connsiteX2" fmla="*/ 260350 w 260350"/>
              <a:gd name="connsiteY2" fmla="*/ 447675 h 457200"/>
              <a:gd name="connsiteX3" fmla="*/ 107950 w 260350"/>
              <a:gd name="connsiteY3" fmla="*/ 457200 h 457200"/>
              <a:gd name="connsiteX4" fmla="*/ 0 w 260350"/>
              <a:gd name="connsiteY4" fmla="*/ 0 h 457200"/>
              <a:gd name="connsiteX0" fmla="*/ 0 w 260350"/>
              <a:gd name="connsiteY0" fmla="*/ 0 h 447675"/>
              <a:gd name="connsiteX1" fmla="*/ 231775 w 260350"/>
              <a:gd name="connsiteY1" fmla="*/ 22225 h 447675"/>
              <a:gd name="connsiteX2" fmla="*/ 260350 w 260350"/>
              <a:gd name="connsiteY2" fmla="*/ 447675 h 447675"/>
              <a:gd name="connsiteX3" fmla="*/ 9525 w 260350"/>
              <a:gd name="connsiteY3" fmla="*/ 425450 h 447675"/>
              <a:gd name="connsiteX4" fmla="*/ 0 w 260350"/>
              <a:gd name="connsiteY4" fmla="*/ 0 h 447675"/>
              <a:gd name="connsiteX0" fmla="*/ 0 w 241300"/>
              <a:gd name="connsiteY0" fmla="*/ 0 h 476250"/>
              <a:gd name="connsiteX1" fmla="*/ 231775 w 241300"/>
              <a:gd name="connsiteY1" fmla="*/ 22225 h 476250"/>
              <a:gd name="connsiteX2" fmla="*/ 241300 w 241300"/>
              <a:gd name="connsiteY2" fmla="*/ 476250 h 476250"/>
              <a:gd name="connsiteX3" fmla="*/ 9525 w 241300"/>
              <a:gd name="connsiteY3" fmla="*/ 425450 h 476250"/>
              <a:gd name="connsiteX4" fmla="*/ 0 w 241300"/>
              <a:gd name="connsiteY4" fmla="*/ 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00" h="476250">
                <a:moveTo>
                  <a:pt x="0" y="0"/>
                </a:moveTo>
                <a:lnTo>
                  <a:pt x="231775" y="22225"/>
                </a:lnTo>
                <a:cubicBezTo>
                  <a:pt x="232833" y="151342"/>
                  <a:pt x="240242" y="347133"/>
                  <a:pt x="241300" y="476250"/>
                </a:cubicBezTo>
                <a:lnTo>
                  <a:pt x="9525" y="425450"/>
                </a:lnTo>
                <a:cubicBezTo>
                  <a:pt x="8467" y="300567"/>
                  <a:pt x="1058" y="124883"/>
                  <a:pt x="0"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Whipsmart" panose="020B0502030203050204" pitchFamily="34" charset="0"/>
            </a:endParaRPr>
          </a:p>
        </p:txBody>
      </p:sp>
      <p:sp>
        <p:nvSpPr>
          <p:cNvPr id="29" name="Szabadkézi sokszög 103"/>
          <p:cNvSpPr/>
          <p:nvPr/>
        </p:nvSpPr>
        <p:spPr>
          <a:xfrm>
            <a:off x="3875388" y="5423095"/>
            <a:ext cx="225425" cy="359569"/>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42358"/>
              <a:gd name="connsiteY0" fmla="*/ 0 h 466725"/>
              <a:gd name="connsiteX1" fmla="*/ 241300 w 242358"/>
              <a:gd name="connsiteY1" fmla="*/ 60325 h 466725"/>
              <a:gd name="connsiteX2" fmla="*/ 241300 w 242358"/>
              <a:gd name="connsiteY2" fmla="*/ 457200 h 466725"/>
              <a:gd name="connsiteX3" fmla="*/ 88900 w 242358"/>
              <a:gd name="connsiteY3" fmla="*/ 466725 h 466725"/>
              <a:gd name="connsiteX4" fmla="*/ 0 w 242358"/>
              <a:gd name="connsiteY4" fmla="*/ 0 h 466725"/>
              <a:gd name="connsiteX0" fmla="*/ 0 w 245533"/>
              <a:gd name="connsiteY0" fmla="*/ 0 h 466725"/>
              <a:gd name="connsiteX1" fmla="*/ 244475 w 245533"/>
              <a:gd name="connsiteY1" fmla="*/ 31750 h 466725"/>
              <a:gd name="connsiteX2" fmla="*/ 241300 w 245533"/>
              <a:gd name="connsiteY2" fmla="*/ 457200 h 466725"/>
              <a:gd name="connsiteX3" fmla="*/ 88900 w 245533"/>
              <a:gd name="connsiteY3" fmla="*/ 466725 h 466725"/>
              <a:gd name="connsiteX4" fmla="*/ 0 w 245533"/>
              <a:gd name="connsiteY4" fmla="*/ 0 h 466725"/>
              <a:gd name="connsiteX0" fmla="*/ 26458 w 271991"/>
              <a:gd name="connsiteY0" fmla="*/ 0 h 463550"/>
              <a:gd name="connsiteX1" fmla="*/ 270933 w 271991"/>
              <a:gd name="connsiteY1" fmla="*/ 31750 h 463550"/>
              <a:gd name="connsiteX2" fmla="*/ 267758 w 271991"/>
              <a:gd name="connsiteY2" fmla="*/ 457200 h 463550"/>
              <a:gd name="connsiteX3" fmla="*/ 1058 w 271991"/>
              <a:gd name="connsiteY3" fmla="*/ 463550 h 463550"/>
              <a:gd name="connsiteX4" fmla="*/ 26458 w 271991"/>
              <a:gd name="connsiteY4" fmla="*/ 0 h 463550"/>
              <a:gd name="connsiteX0" fmla="*/ 26458 w 286808"/>
              <a:gd name="connsiteY0" fmla="*/ 0 h 498475"/>
              <a:gd name="connsiteX1" fmla="*/ 270933 w 286808"/>
              <a:gd name="connsiteY1" fmla="*/ 31750 h 498475"/>
              <a:gd name="connsiteX2" fmla="*/ 286808 w 286808"/>
              <a:gd name="connsiteY2" fmla="*/ 498475 h 498475"/>
              <a:gd name="connsiteX3" fmla="*/ 1058 w 286808"/>
              <a:gd name="connsiteY3" fmla="*/ 463550 h 498475"/>
              <a:gd name="connsiteX4" fmla="*/ 26458 w 286808"/>
              <a:gd name="connsiteY4" fmla="*/ 0 h 498475"/>
              <a:gd name="connsiteX0" fmla="*/ 26458 w 300566"/>
              <a:gd name="connsiteY0" fmla="*/ 0 h 498475"/>
              <a:gd name="connsiteX1" fmla="*/ 299508 w 300566"/>
              <a:gd name="connsiteY1" fmla="*/ 53975 h 498475"/>
              <a:gd name="connsiteX2" fmla="*/ 286808 w 300566"/>
              <a:gd name="connsiteY2" fmla="*/ 498475 h 498475"/>
              <a:gd name="connsiteX3" fmla="*/ 1058 w 300566"/>
              <a:gd name="connsiteY3" fmla="*/ 463550 h 498475"/>
              <a:gd name="connsiteX4" fmla="*/ 26458 w 300566"/>
              <a:gd name="connsiteY4" fmla="*/ 0 h 498475"/>
              <a:gd name="connsiteX0" fmla="*/ 10583 w 300566"/>
              <a:gd name="connsiteY0" fmla="*/ 0 h 479425"/>
              <a:gd name="connsiteX1" fmla="*/ 299508 w 300566"/>
              <a:gd name="connsiteY1" fmla="*/ 34925 h 479425"/>
              <a:gd name="connsiteX2" fmla="*/ 286808 w 300566"/>
              <a:gd name="connsiteY2" fmla="*/ 479425 h 479425"/>
              <a:gd name="connsiteX3" fmla="*/ 1058 w 300566"/>
              <a:gd name="connsiteY3" fmla="*/ 444500 h 479425"/>
              <a:gd name="connsiteX4" fmla="*/ 10583 w 300566"/>
              <a:gd name="connsiteY4" fmla="*/ 0 h 479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 h="479425">
                <a:moveTo>
                  <a:pt x="10583" y="0"/>
                </a:moveTo>
                <a:lnTo>
                  <a:pt x="299508" y="34925"/>
                </a:lnTo>
                <a:cubicBezTo>
                  <a:pt x="300566" y="164042"/>
                  <a:pt x="285750" y="350308"/>
                  <a:pt x="286808" y="479425"/>
                </a:cubicBezTo>
                <a:lnTo>
                  <a:pt x="1058" y="444500"/>
                </a:lnTo>
                <a:cubicBezTo>
                  <a:pt x="0" y="319617"/>
                  <a:pt x="11641" y="124883"/>
                  <a:pt x="10583"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Whipsmart" panose="020B0502030203050204" pitchFamily="34" charset="0"/>
            </a:endParaRPr>
          </a:p>
        </p:txBody>
      </p:sp>
      <p:sp>
        <p:nvSpPr>
          <p:cNvPr id="30" name="Szabadkézi sokszög 104"/>
          <p:cNvSpPr/>
          <p:nvPr/>
        </p:nvSpPr>
        <p:spPr>
          <a:xfrm>
            <a:off x="4111927" y="5435001"/>
            <a:ext cx="230981" cy="426244"/>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58233"/>
              <a:gd name="connsiteY0" fmla="*/ 0 h 508000"/>
              <a:gd name="connsiteX1" fmla="*/ 257175 w 258233"/>
              <a:gd name="connsiteY1" fmla="*/ 101600 h 508000"/>
              <a:gd name="connsiteX2" fmla="*/ 257175 w 258233"/>
              <a:gd name="connsiteY2" fmla="*/ 498475 h 508000"/>
              <a:gd name="connsiteX3" fmla="*/ 104775 w 258233"/>
              <a:gd name="connsiteY3" fmla="*/ 508000 h 508000"/>
              <a:gd name="connsiteX4" fmla="*/ 0 w 258233"/>
              <a:gd name="connsiteY4" fmla="*/ 0 h 508000"/>
              <a:gd name="connsiteX0" fmla="*/ 0 w 299508"/>
              <a:gd name="connsiteY0" fmla="*/ 0 h 508000"/>
              <a:gd name="connsiteX1" fmla="*/ 298450 w 299508"/>
              <a:gd name="connsiteY1" fmla="*/ 60325 h 508000"/>
              <a:gd name="connsiteX2" fmla="*/ 257175 w 299508"/>
              <a:gd name="connsiteY2" fmla="*/ 498475 h 508000"/>
              <a:gd name="connsiteX3" fmla="*/ 104775 w 299508"/>
              <a:gd name="connsiteY3" fmla="*/ 508000 h 508000"/>
              <a:gd name="connsiteX4" fmla="*/ 0 w 299508"/>
              <a:gd name="connsiteY4" fmla="*/ 0 h 508000"/>
              <a:gd name="connsiteX0" fmla="*/ 0 w 299508"/>
              <a:gd name="connsiteY0" fmla="*/ 0 h 498475"/>
              <a:gd name="connsiteX1" fmla="*/ 298450 w 299508"/>
              <a:gd name="connsiteY1" fmla="*/ 60325 h 498475"/>
              <a:gd name="connsiteX2" fmla="*/ 257175 w 299508"/>
              <a:gd name="connsiteY2" fmla="*/ 498475 h 498475"/>
              <a:gd name="connsiteX3" fmla="*/ 3175 w 299508"/>
              <a:gd name="connsiteY3" fmla="*/ 492125 h 498475"/>
              <a:gd name="connsiteX4" fmla="*/ 0 w 299508"/>
              <a:gd name="connsiteY4" fmla="*/ 0 h 498475"/>
              <a:gd name="connsiteX0" fmla="*/ 0 w 307975"/>
              <a:gd name="connsiteY0" fmla="*/ 0 h 568325"/>
              <a:gd name="connsiteX1" fmla="*/ 298450 w 307975"/>
              <a:gd name="connsiteY1" fmla="*/ 60325 h 568325"/>
              <a:gd name="connsiteX2" fmla="*/ 307975 w 307975"/>
              <a:gd name="connsiteY2" fmla="*/ 568325 h 568325"/>
              <a:gd name="connsiteX3" fmla="*/ 3175 w 307975"/>
              <a:gd name="connsiteY3" fmla="*/ 492125 h 568325"/>
              <a:gd name="connsiteX4" fmla="*/ 0 w 307975"/>
              <a:gd name="connsiteY4" fmla="*/ 0 h 56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75" h="568325">
                <a:moveTo>
                  <a:pt x="0" y="0"/>
                </a:moveTo>
                <a:lnTo>
                  <a:pt x="298450" y="60325"/>
                </a:lnTo>
                <a:cubicBezTo>
                  <a:pt x="299508" y="189442"/>
                  <a:pt x="306917" y="439208"/>
                  <a:pt x="307975" y="568325"/>
                </a:cubicBezTo>
                <a:lnTo>
                  <a:pt x="3175" y="492125"/>
                </a:lnTo>
                <a:cubicBezTo>
                  <a:pt x="2117" y="367242"/>
                  <a:pt x="1058" y="124883"/>
                  <a:pt x="0"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Whipsmart" panose="020B0502030203050204" pitchFamily="34" charset="0"/>
            </a:endParaRPr>
          </a:p>
        </p:txBody>
      </p:sp>
      <p:sp>
        <p:nvSpPr>
          <p:cNvPr id="31" name="Cloud 30"/>
          <p:cNvSpPr/>
          <p:nvPr/>
        </p:nvSpPr>
        <p:spPr>
          <a:xfrm>
            <a:off x="4622786" y="2673755"/>
            <a:ext cx="2749163" cy="2164742"/>
          </a:xfrm>
          <a:prstGeom prst="cloud">
            <a:avLst/>
          </a:prstGeom>
          <a:solidFill>
            <a:srgbClr val="0070C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2" name="Egyenes összekötő nyíllal 75"/>
          <p:cNvCxnSpPr/>
          <p:nvPr/>
        </p:nvCxnSpPr>
        <p:spPr>
          <a:xfrm flipV="1">
            <a:off x="4359574" y="3017961"/>
            <a:ext cx="3114675" cy="1268941"/>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Egyenes összekötő nyíllal 64"/>
          <p:cNvCxnSpPr/>
          <p:nvPr/>
        </p:nvCxnSpPr>
        <p:spPr>
          <a:xfrm flipV="1">
            <a:off x="822626" y="4587467"/>
            <a:ext cx="2794000" cy="1143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32"/>
          <p:cNvPicPr>
            <a:picLocks noChangeAspect="1"/>
          </p:cNvPicPr>
          <p:nvPr/>
        </p:nvPicPr>
        <p:blipFill>
          <a:blip r:embed="rId2" cstate="print"/>
          <a:stretch>
            <a:fillRect/>
          </a:stretch>
        </p:blipFill>
        <p:spPr>
          <a:xfrm>
            <a:off x="1987850" y="4825401"/>
            <a:ext cx="532293" cy="468768"/>
          </a:xfrm>
          <a:prstGeom prst="rect">
            <a:avLst/>
          </a:prstGeom>
        </p:spPr>
      </p:pic>
      <p:sp>
        <p:nvSpPr>
          <p:cNvPr id="35" name="Oval 34"/>
          <p:cNvSpPr/>
          <p:nvPr/>
        </p:nvSpPr>
        <p:spPr>
          <a:xfrm>
            <a:off x="5126975" y="3875282"/>
            <a:ext cx="128588" cy="1285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35"/>
          <p:cNvSpPr/>
          <p:nvPr/>
        </p:nvSpPr>
        <p:spPr>
          <a:xfrm>
            <a:off x="5390185" y="3758412"/>
            <a:ext cx="128588" cy="1285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Oval 36"/>
          <p:cNvSpPr/>
          <p:nvPr/>
        </p:nvSpPr>
        <p:spPr>
          <a:xfrm>
            <a:off x="5653395" y="3652430"/>
            <a:ext cx="128588" cy="1285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ectangle 32"/>
          <p:cNvSpPr>
            <a:spLocks noChangeArrowheads="1"/>
          </p:cNvSpPr>
          <p:nvPr/>
        </p:nvSpPr>
        <p:spPr bwMode="auto">
          <a:xfrm>
            <a:off x="5207719" y="3489653"/>
            <a:ext cx="298480" cy="415498"/>
          </a:xfrm>
          <a:prstGeom prst="rect">
            <a:avLst/>
          </a:prstGeom>
          <a:noFill/>
        </p:spPr>
        <p:txBody>
          <a:bodyPr wrap="none" rtlCol="0">
            <a:spAutoFit/>
          </a:bodyPr>
          <a:lstStyle/>
          <a:p>
            <a:r>
              <a:rPr lang="hu-HU" altLang="en-US" sz="2100" dirty="0">
                <a:latin typeface="Whipsmart" pitchFamily="34" charset="0"/>
              </a:rPr>
              <a:t>?</a:t>
            </a:r>
          </a:p>
        </p:txBody>
      </p:sp>
      <p:pic>
        <p:nvPicPr>
          <p:cNvPr id="39" name="Picture 67" descr="http://www.psdgraphics.com/file/glossy-light-bulb.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888" r="23761"/>
          <a:stretch/>
        </p:blipFill>
        <p:spPr bwMode="auto">
          <a:xfrm rot="10800000">
            <a:off x="4847260" y="1861009"/>
            <a:ext cx="542926" cy="84582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Egyenes összekötő nyíllal 75"/>
          <p:cNvCxnSpPr/>
          <p:nvPr/>
        </p:nvCxnSpPr>
        <p:spPr>
          <a:xfrm flipH="1" flipV="1">
            <a:off x="5154441" y="2692541"/>
            <a:ext cx="27084" cy="118728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5100174" y="3405659"/>
            <a:ext cx="128588" cy="1285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1683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animEffect transition="in" filter="fade">
                                      <p:cBhvr>
                                        <p:cTn id="16" dur="500"/>
                                        <p:tgtEl>
                                          <p:spTgt spid="16"/>
                                        </p:tgtEl>
                                      </p:cBhvr>
                                    </p:animEffect>
                                  </p:childTnLst>
                                </p:cTn>
                              </p:par>
                            </p:childTnLst>
                          </p:cTn>
                        </p:par>
                        <p:par>
                          <p:cTn id="17" fill="hold">
                            <p:stCondLst>
                              <p:cond delay="500"/>
                            </p:stCondLst>
                            <p:childTnLst>
                              <p:par>
                                <p:cTn id="18" presetID="53"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childTnLst>
                          </p:cTn>
                        </p:par>
                        <p:par>
                          <p:cTn id="23" fill="hold">
                            <p:stCondLst>
                              <p:cond delay="1000"/>
                            </p:stCondLst>
                            <p:childTnLst>
                              <p:par>
                                <p:cTn id="24" presetID="53"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childTnLst>
                          </p:cTn>
                        </p:par>
                        <p:par>
                          <p:cTn id="29" fill="hold">
                            <p:stCondLst>
                              <p:cond delay="1500"/>
                            </p:stCondLst>
                            <p:childTnLst>
                              <p:par>
                                <p:cTn id="30" presetID="53" presetClass="entr" presetSubtype="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childTnLst>
                          </p:cTn>
                        </p:par>
                        <p:par>
                          <p:cTn id="35" fill="hold">
                            <p:stCondLst>
                              <p:cond delay="2000"/>
                            </p:stCondLst>
                            <p:childTnLst>
                              <p:par>
                                <p:cTn id="36" presetID="53"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par>
                          <p:cTn id="41" fill="hold">
                            <p:stCondLst>
                              <p:cond delay="2500"/>
                            </p:stCondLst>
                            <p:childTnLst>
                              <p:par>
                                <p:cTn id="42" presetID="53" presetClass="entr" presetSubtype="0"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fltVal val="0"/>
                                          </p:val>
                                        </p:tav>
                                        <p:tav tm="100000">
                                          <p:val>
                                            <p:strVal val="#ppt_w"/>
                                          </p:val>
                                        </p:tav>
                                      </p:tavLst>
                                    </p:anim>
                                    <p:anim calcmode="lin" valueType="num">
                                      <p:cBhvr>
                                        <p:cTn id="45" dur="500" fill="hold"/>
                                        <p:tgtEl>
                                          <p:spTgt spid="20"/>
                                        </p:tgtEl>
                                        <p:attrNameLst>
                                          <p:attrName>ppt_h</p:attrName>
                                        </p:attrNameLst>
                                      </p:cBhvr>
                                      <p:tavLst>
                                        <p:tav tm="0">
                                          <p:val>
                                            <p:fltVal val="0"/>
                                          </p:val>
                                        </p:tav>
                                        <p:tav tm="100000">
                                          <p:val>
                                            <p:strVal val="#ppt_h"/>
                                          </p:val>
                                        </p:tav>
                                      </p:tavLst>
                                    </p:anim>
                                    <p:animEffect transition="in" filter="fade">
                                      <p:cBhvr>
                                        <p:cTn id="46" dur="500"/>
                                        <p:tgtEl>
                                          <p:spTgt spid="20"/>
                                        </p:tgtEl>
                                      </p:cBhvr>
                                    </p:animEffect>
                                  </p:childTnLst>
                                </p:cTn>
                              </p:par>
                            </p:childTnLst>
                          </p:cTn>
                        </p:par>
                        <p:par>
                          <p:cTn id="47" fill="hold">
                            <p:stCondLst>
                              <p:cond delay="3000"/>
                            </p:stCondLst>
                            <p:childTnLst>
                              <p:par>
                                <p:cTn id="48" presetID="53" presetClass="entr" presetSubtype="0"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p:cTn id="50" dur="500" fill="hold"/>
                                        <p:tgtEl>
                                          <p:spTgt spid="24"/>
                                        </p:tgtEl>
                                        <p:attrNameLst>
                                          <p:attrName>ppt_w</p:attrName>
                                        </p:attrNameLst>
                                      </p:cBhvr>
                                      <p:tavLst>
                                        <p:tav tm="0">
                                          <p:val>
                                            <p:fltVal val="0"/>
                                          </p:val>
                                        </p:tav>
                                        <p:tav tm="100000">
                                          <p:val>
                                            <p:strVal val="#ppt_w"/>
                                          </p:val>
                                        </p:tav>
                                      </p:tavLst>
                                    </p:anim>
                                    <p:anim calcmode="lin" valueType="num">
                                      <p:cBhvr>
                                        <p:cTn id="51" dur="500" fill="hold"/>
                                        <p:tgtEl>
                                          <p:spTgt spid="24"/>
                                        </p:tgtEl>
                                        <p:attrNameLst>
                                          <p:attrName>ppt_h</p:attrName>
                                        </p:attrNameLst>
                                      </p:cBhvr>
                                      <p:tavLst>
                                        <p:tav tm="0">
                                          <p:val>
                                            <p:fltVal val="0"/>
                                          </p:val>
                                        </p:tav>
                                        <p:tav tm="100000">
                                          <p:val>
                                            <p:strVal val="#ppt_h"/>
                                          </p:val>
                                        </p:tav>
                                      </p:tavLst>
                                    </p:anim>
                                    <p:animEffect transition="in" filter="fade">
                                      <p:cBhvr>
                                        <p:cTn id="52" dur="500"/>
                                        <p:tgtEl>
                                          <p:spTgt spid="24"/>
                                        </p:tgtEl>
                                      </p:cBhvr>
                                    </p:animEffect>
                                  </p:childTnLst>
                                </p:cTn>
                              </p:par>
                            </p:childTnLst>
                          </p:cTn>
                        </p:par>
                        <p:par>
                          <p:cTn id="53" fill="hold">
                            <p:stCondLst>
                              <p:cond delay="3500"/>
                            </p:stCondLst>
                            <p:childTnLst>
                              <p:par>
                                <p:cTn id="54" presetID="53"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p:cTn id="56" dur="500" fill="hold"/>
                                        <p:tgtEl>
                                          <p:spTgt spid="25"/>
                                        </p:tgtEl>
                                        <p:attrNameLst>
                                          <p:attrName>ppt_w</p:attrName>
                                        </p:attrNameLst>
                                      </p:cBhvr>
                                      <p:tavLst>
                                        <p:tav tm="0">
                                          <p:val>
                                            <p:fltVal val="0"/>
                                          </p:val>
                                        </p:tav>
                                        <p:tav tm="100000">
                                          <p:val>
                                            <p:strVal val="#ppt_w"/>
                                          </p:val>
                                        </p:tav>
                                      </p:tavLst>
                                    </p:anim>
                                    <p:anim calcmode="lin" valueType="num">
                                      <p:cBhvr>
                                        <p:cTn id="57" dur="500" fill="hold"/>
                                        <p:tgtEl>
                                          <p:spTgt spid="25"/>
                                        </p:tgtEl>
                                        <p:attrNameLst>
                                          <p:attrName>ppt_h</p:attrName>
                                        </p:attrNameLst>
                                      </p:cBhvr>
                                      <p:tavLst>
                                        <p:tav tm="0">
                                          <p:val>
                                            <p:fltVal val="0"/>
                                          </p:val>
                                        </p:tav>
                                        <p:tav tm="100000">
                                          <p:val>
                                            <p:strVal val="#ppt_h"/>
                                          </p:val>
                                        </p:tav>
                                      </p:tavLst>
                                    </p:anim>
                                    <p:animEffect transition="in" filter="fade">
                                      <p:cBhvr>
                                        <p:cTn id="58" dur="500"/>
                                        <p:tgtEl>
                                          <p:spTgt spid="25"/>
                                        </p:tgtEl>
                                      </p:cBhvr>
                                    </p:animEffect>
                                  </p:childTnLst>
                                </p:cTn>
                              </p:par>
                            </p:childTnLst>
                          </p:cTn>
                        </p:par>
                        <p:par>
                          <p:cTn id="59" fill="hold">
                            <p:stCondLst>
                              <p:cond delay="4000"/>
                            </p:stCondLst>
                            <p:childTnLst>
                              <p:par>
                                <p:cTn id="60" presetID="53" presetClass="entr" presetSubtype="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Effect transition="in" filter="fade">
                                      <p:cBhvr>
                                        <p:cTn id="64" dur="500"/>
                                        <p:tgtEl>
                                          <p:spTgt spid="22"/>
                                        </p:tgtEl>
                                      </p:cBhvr>
                                    </p:animEffect>
                                  </p:childTnLst>
                                </p:cTn>
                              </p:par>
                            </p:childTnLst>
                          </p:cTn>
                        </p:par>
                        <p:par>
                          <p:cTn id="65" fill="hold">
                            <p:stCondLst>
                              <p:cond delay="4500"/>
                            </p:stCondLst>
                            <p:childTnLst>
                              <p:par>
                                <p:cTn id="66" presetID="53"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p:cTn id="68" dur="500" fill="hold"/>
                                        <p:tgtEl>
                                          <p:spTgt spid="23"/>
                                        </p:tgtEl>
                                        <p:attrNameLst>
                                          <p:attrName>ppt_w</p:attrName>
                                        </p:attrNameLst>
                                      </p:cBhvr>
                                      <p:tavLst>
                                        <p:tav tm="0">
                                          <p:val>
                                            <p:fltVal val="0"/>
                                          </p:val>
                                        </p:tav>
                                        <p:tav tm="100000">
                                          <p:val>
                                            <p:strVal val="#ppt_w"/>
                                          </p:val>
                                        </p:tav>
                                      </p:tavLst>
                                    </p:anim>
                                    <p:anim calcmode="lin" valueType="num">
                                      <p:cBhvr>
                                        <p:cTn id="69" dur="500" fill="hold"/>
                                        <p:tgtEl>
                                          <p:spTgt spid="23"/>
                                        </p:tgtEl>
                                        <p:attrNameLst>
                                          <p:attrName>ppt_h</p:attrName>
                                        </p:attrNameLst>
                                      </p:cBhvr>
                                      <p:tavLst>
                                        <p:tav tm="0">
                                          <p:val>
                                            <p:fltVal val="0"/>
                                          </p:val>
                                        </p:tav>
                                        <p:tav tm="100000">
                                          <p:val>
                                            <p:strVal val="#ppt_h"/>
                                          </p:val>
                                        </p:tav>
                                      </p:tavLst>
                                    </p:anim>
                                    <p:animEffect transition="in" filter="fade">
                                      <p:cBhvr>
                                        <p:cTn id="70" dur="500"/>
                                        <p:tgtEl>
                                          <p:spTgt spid="23"/>
                                        </p:tgtEl>
                                      </p:cBhvr>
                                    </p:animEffect>
                                  </p:childTnLst>
                                </p:cTn>
                              </p:par>
                            </p:childTnLst>
                          </p:cTn>
                        </p:par>
                        <p:par>
                          <p:cTn id="71" fill="hold">
                            <p:stCondLst>
                              <p:cond delay="5000"/>
                            </p:stCondLst>
                            <p:childTnLst>
                              <p:par>
                                <p:cTn id="72" presetID="53" presetClass="entr" presetSubtype="0"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 calcmode="lin" valueType="num">
                                      <p:cBhvr>
                                        <p:cTn id="74" dur="500" fill="hold"/>
                                        <p:tgtEl>
                                          <p:spTgt spid="26"/>
                                        </p:tgtEl>
                                        <p:attrNameLst>
                                          <p:attrName>ppt_w</p:attrName>
                                        </p:attrNameLst>
                                      </p:cBhvr>
                                      <p:tavLst>
                                        <p:tav tm="0">
                                          <p:val>
                                            <p:fltVal val="0"/>
                                          </p:val>
                                        </p:tav>
                                        <p:tav tm="100000">
                                          <p:val>
                                            <p:strVal val="#ppt_w"/>
                                          </p:val>
                                        </p:tav>
                                      </p:tavLst>
                                    </p:anim>
                                    <p:anim calcmode="lin" valueType="num">
                                      <p:cBhvr>
                                        <p:cTn id="75" dur="500" fill="hold"/>
                                        <p:tgtEl>
                                          <p:spTgt spid="26"/>
                                        </p:tgtEl>
                                        <p:attrNameLst>
                                          <p:attrName>ppt_h</p:attrName>
                                        </p:attrNameLst>
                                      </p:cBhvr>
                                      <p:tavLst>
                                        <p:tav tm="0">
                                          <p:val>
                                            <p:fltVal val="0"/>
                                          </p:val>
                                        </p:tav>
                                        <p:tav tm="100000">
                                          <p:val>
                                            <p:strVal val="#ppt_h"/>
                                          </p:val>
                                        </p:tav>
                                      </p:tavLst>
                                    </p:anim>
                                    <p:animEffect transition="in" filter="fade">
                                      <p:cBhvr>
                                        <p:cTn id="76" dur="500"/>
                                        <p:tgtEl>
                                          <p:spTgt spid="26"/>
                                        </p:tgtEl>
                                      </p:cBhvr>
                                    </p:animEffect>
                                  </p:childTnLst>
                                </p:cTn>
                              </p:par>
                            </p:childTnLst>
                          </p:cTn>
                        </p:par>
                        <p:par>
                          <p:cTn id="77" fill="hold">
                            <p:stCondLst>
                              <p:cond delay="5500"/>
                            </p:stCondLst>
                            <p:childTnLst>
                              <p:par>
                                <p:cTn id="78" presetID="53" presetClass="entr" presetSubtype="0" fill="hold" grpId="0" nodeType="afterEffect">
                                  <p:stCondLst>
                                    <p:cond delay="0"/>
                                  </p:stCondLst>
                                  <p:childTnLst>
                                    <p:set>
                                      <p:cBhvr>
                                        <p:cTn id="79" dur="1" fill="hold">
                                          <p:stCondLst>
                                            <p:cond delay="0"/>
                                          </p:stCondLst>
                                        </p:cTn>
                                        <p:tgtEl>
                                          <p:spTgt spid="27"/>
                                        </p:tgtEl>
                                        <p:attrNameLst>
                                          <p:attrName>style.visibility</p:attrName>
                                        </p:attrNameLst>
                                      </p:cBhvr>
                                      <p:to>
                                        <p:strVal val="visible"/>
                                      </p:to>
                                    </p:set>
                                    <p:anim calcmode="lin" valueType="num">
                                      <p:cBhvr>
                                        <p:cTn id="80" dur="500" fill="hold"/>
                                        <p:tgtEl>
                                          <p:spTgt spid="27"/>
                                        </p:tgtEl>
                                        <p:attrNameLst>
                                          <p:attrName>ppt_w</p:attrName>
                                        </p:attrNameLst>
                                      </p:cBhvr>
                                      <p:tavLst>
                                        <p:tav tm="0">
                                          <p:val>
                                            <p:fltVal val="0"/>
                                          </p:val>
                                        </p:tav>
                                        <p:tav tm="100000">
                                          <p:val>
                                            <p:strVal val="#ppt_w"/>
                                          </p:val>
                                        </p:tav>
                                      </p:tavLst>
                                    </p:anim>
                                    <p:anim calcmode="lin" valueType="num">
                                      <p:cBhvr>
                                        <p:cTn id="81" dur="500" fill="hold"/>
                                        <p:tgtEl>
                                          <p:spTgt spid="27"/>
                                        </p:tgtEl>
                                        <p:attrNameLst>
                                          <p:attrName>ppt_h</p:attrName>
                                        </p:attrNameLst>
                                      </p:cBhvr>
                                      <p:tavLst>
                                        <p:tav tm="0">
                                          <p:val>
                                            <p:fltVal val="0"/>
                                          </p:val>
                                        </p:tav>
                                        <p:tav tm="100000">
                                          <p:val>
                                            <p:strVal val="#ppt_h"/>
                                          </p:val>
                                        </p:tav>
                                      </p:tavLst>
                                    </p:anim>
                                    <p:animEffect transition="in" filter="fade">
                                      <p:cBhvr>
                                        <p:cTn id="82" dur="500"/>
                                        <p:tgtEl>
                                          <p:spTgt spid="27"/>
                                        </p:tgtEl>
                                      </p:cBhvr>
                                    </p:animEffect>
                                  </p:childTnLst>
                                </p:cTn>
                              </p:par>
                            </p:childTnLst>
                          </p:cTn>
                        </p:par>
                        <p:par>
                          <p:cTn id="83" fill="hold">
                            <p:stCondLst>
                              <p:cond delay="6000"/>
                            </p:stCondLst>
                            <p:childTnLst>
                              <p:par>
                                <p:cTn id="84" presetID="53" presetClass="entr" presetSubtype="0"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 calcmode="lin" valueType="num">
                                      <p:cBhvr>
                                        <p:cTn id="86" dur="500" fill="hold"/>
                                        <p:tgtEl>
                                          <p:spTgt spid="28"/>
                                        </p:tgtEl>
                                        <p:attrNameLst>
                                          <p:attrName>ppt_w</p:attrName>
                                        </p:attrNameLst>
                                      </p:cBhvr>
                                      <p:tavLst>
                                        <p:tav tm="0">
                                          <p:val>
                                            <p:fltVal val="0"/>
                                          </p:val>
                                        </p:tav>
                                        <p:tav tm="100000">
                                          <p:val>
                                            <p:strVal val="#ppt_w"/>
                                          </p:val>
                                        </p:tav>
                                      </p:tavLst>
                                    </p:anim>
                                    <p:anim calcmode="lin" valueType="num">
                                      <p:cBhvr>
                                        <p:cTn id="87" dur="500" fill="hold"/>
                                        <p:tgtEl>
                                          <p:spTgt spid="28"/>
                                        </p:tgtEl>
                                        <p:attrNameLst>
                                          <p:attrName>ppt_h</p:attrName>
                                        </p:attrNameLst>
                                      </p:cBhvr>
                                      <p:tavLst>
                                        <p:tav tm="0">
                                          <p:val>
                                            <p:fltVal val="0"/>
                                          </p:val>
                                        </p:tav>
                                        <p:tav tm="100000">
                                          <p:val>
                                            <p:strVal val="#ppt_h"/>
                                          </p:val>
                                        </p:tav>
                                      </p:tavLst>
                                    </p:anim>
                                    <p:animEffect transition="in" filter="fade">
                                      <p:cBhvr>
                                        <p:cTn id="88" dur="500"/>
                                        <p:tgtEl>
                                          <p:spTgt spid="28"/>
                                        </p:tgtEl>
                                      </p:cBhvr>
                                    </p:animEffect>
                                  </p:childTnLst>
                                </p:cTn>
                              </p:par>
                            </p:childTnLst>
                          </p:cTn>
                        </p:par>
                        <p:par>
                          <p:cTn id="89" fill="hold">
                            <p:stCondLst>
                              <p:cond delay="6500"/>
                            </p:stCondLst>
                            <p:childTnLst>
                              <p:par>
                                <p:cTn id="90" presetID="53" presetClass="entr" presetSubtype="0"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p:cTn id="92" dur="500" fill="hold"/>
                                        <p:tgtEl>
                                          <p:spTgt spid="29"/>
                                        </p:tgtEl>
                                        <p:attrNameLst>
                                          <p:attrName>ppt_w</p:attrName>
                                        </p:attrNameLst>
                                      </p:cBhvr>
                                      <p:tavLst>
                                        <p:tav tm="0">
                                          <p:val>
                                            <p:fltVal val="0"/>
                                          </p:val>
                                        </p:tav>
                                        <p:tav tm="100000">
                                          <p:val>
                                            <p:strVal val="#ppt_w"/>
                                          </p:val>
                                        </p:tav>
                                      </p:tavLst>
                                    </p:anim>
                                    <p:anim calcmode="lin" valueType="num">
                                      <p:cBhvr>
                                        <p:cTn id="93" dur="500" fill="hold"/>
                                        <p:tgtEl>
                                          <p:spTgt spid="29"/>
                                        </p:tgtEl>
                                        <p:attrNameLst>
                                          <p:attrName>ppt_h</p:attrName>
                                        </p:attrNameLst>
                                      </p:cBhvr>
                                      <p:tavLst>
                                        <p:tav tm="0">
                                          <p:val>
                                            <p:fltVal val="0"/>
                                          </p:val>
                                        </p:tav>
                                        <p:tav tm="100000">
                                          <p:val>
                                            <p:strVal val="#ppt_h"/>
                                          </p:val>
                                        </p:tav>
                                      </p:tavLst>
                                    </p:anim>
                                    <p:animEffect transition="in" filter="fade">
                                      <p:cBhvr>
                                        <p:cTn id="94" dur="500"/>
                                        <p:tgtEl>
                                          <p:spTgt spid="29"/>
                                        </p:tgtEl>
                                      </p:cBhvr>
                                    </p:animEffect>
                                  </p:childTnLst>
                                </p:cTn>
                              </p:par>
                            </p:childTnLst>
                          </p:cTn>
                        </p:par>
                        <p:par>
                          <p:cTn id="95" fill="hold">
                            <p:stCondLst>
                              <p:cond delay="7000"/>
                            </p:stCondLst>
                            <p:childTnLst>
                              <p:par>
                                <p:cTn id="96" presetID="53" presetClass="entr" presetSubtype="0" fill="hold" grpId="0" nodeType="afterEffect">
                                  <p:stCondLst>
                                    <p:cond delay="0"/>
                                  </p:stCondLst>
                                  <p:childTnLst>
                                    <p:set>
                                      <p:cBhvr>
                                        <p:cTn id="97" dur="1" fill="hold">
                                          <p:stCondLst>
                                            <p:cond delay="0"/>
                                          </p:stCondLst>
                                        </p:cTn>
                                        <p:tgtEl>
                                          <p:spTgt spid="30"/>
                                        </p:tgtEl>
                                        <p:attrNameLst>
                                          <p:attrName>style.visibility</p:attrName>
                                        </p:attrNameLst>
                                      </p:cBhvr>
                                      <p:to>
                                        <p:strVal val="visible"/>
                                      </p:to>
                                    </p:set>
                                    <p:anim calcmode="lin" valueType="num">
                                      <p:cBhvr>
                                        <p:cTn id="98" dur="500" fill="hold"/>
                                        <p:tgtEl>
                                          <p:spTgt spid="30"/>
                                        </p:tgtEl>
                                        <p:attrNameLst>
                                          <p:attrName>ppt_w</p:attrName>
                                        </p:attrNameLst>
                                      </p:cBhvr>
                                      <p:tavLst>
                                        <p:tav tm="0">
                                          <p:val>
                                            <p:fltVal val="0"/>
                                          </p:val>
                                        </p:tav>
                                        <p:tav tm="100000">
                                          <p:val>
                                            <p:strVal val="#ppt_w"/>
                                          </p:val>
                                        </p:tav>
                                      </p:tavLst>
                                    </p:anim>
                                    <p:anim calcmode="lin" valueType="num">
                                      <p:cBhvr>
                                        <p:cTn id="99" dur="500" fill="hold"/>
                                        <p:tgtEl>
                                          <p:spTgt spid="30"/>
                                        </p:tgtEl>
                                        <p:attrNameLst>
                                          <p:attrName>ppt_h</p:attrName>
                                        </p:attrNameLst>
                                      </p:cBhvr>
                                      <p:tavLst>
                                        <p:tav tm="0">
                                          <p:val>
                                            <p:fltVal val="0"/>
                                          </p:val>
                                        </p:tav>
                                        <p:tav tm="100000">
                                          <p:val>
                                            <p:strVal val="#ppt_h"/>
                                          </p:val>
                                        </p:tav>
                                      </p:tavLst>
                                    </p:anim>
                                    <p:animEffect transition="in" filter="fade">
                                      <p:cBhvr>
                                        <p:cTn id="100" dur="500"/>
                                        <p:tgtEl>
                                          <p:spTgt spid="30"/>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wipe(left)">
                                      <p:cBhvr>
                                        <p:cTn id="105" dur="500"/>
                                        <p:tgtEl>
                                          <p:spTgt spid="33"/>
                                        </p:tgtEl>
                                      </p:cBhvr>
                                    </p:animEffect>
                                  </p:childTnLst>
                                </p:cTn>
                              </p:par>
                            </p:childTnLst>
                          </p:cTn>
                        </p:par>
                        <p:par>
                          <p:cTn id="106" fill="hold">
                            <p:stCondLst>
                              <p:cond delay="500"/>
                            </p:stCondLst>
                            <p:childTnLst>
                              <p:par>
                                <p:cTn id="107" presetID="22" presetClass="entr" presetSubtype="8" fill="hold" nodeType="after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wipe(left)">
                                      <p:cBhvr>
                                        <p:cTn id="109" dur="500"/>
                                        <p:tgtEl>
                                          <p:spTgt spid="32"/>
                                        </p:tgtEl>
                                      </p:cBhvr>
                                    </p:animEffect>
                                  </p:childTnLst>
                                </p:cTn>
                              </p:par>
                            </p:childTnLst>
                          </p:cTn>
                        </p:par>
                        <p:par>
                          <p:cTn id="110" fill="hold">
                            <p:stCondLst>
                              <p:cond delay="1000"/>
                            </p:stCondLst>
                            <p:childTnLst>
                              <p:par>
                                <p:cTn id="111" presetID="22" presetClass="entr" presetSubtype="8" fill="hold" nodeType="after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wipe(left)">
                                      <p:cBhvr>
                                        <p:cTn id="11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Sugármenetelés – ray marching</a:t>
            </a:r>
            <a:endParaRPr lang="en-US" dirty="0"/>
          </a:p>
        </p:txBody>
      </p:sp>
      <p:pic>
        <p:nvPicPr>
          <p:cNvPr id="5" name="Picture 67" descr="http://www.psdgraphics.com/file/glossy-light-bulb.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4888" r="23761"/>
          <a:stretch/>
        </p:blipFill>
        <p:spPr bwMode="auto">
          <a:xfrm rot="10800000">
            <a:off x="5304090" y="1916669"/>
            <a:ext cx="542926" cy="8458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7"/>
          <p:cNvPicPr>
            <a:picLocks noChangeAspect="1"/>
          </p:cNvPicPr>
          <p:nvPr/>
        </p:nvPicPr>
        <p:blipFill>
          <a:blip r:embed="rId8" cstate="print"/>
          <a:stretch>
            <a:fillRect/>
          </a:stretch>
        </p:blipFill>
        <p:spPr>
          <a:xfrm>
            <a:off x="756281" y="3886768"/>
            <a:ext cx="554264" cy="488118"/>
          </a:xfrm>
          <a:prstGeom prst="rect">
            <a:avLst/>
          </a:prstGeom>
        </p:spPr>
      </p:pic>
      <p:sp>
        <p:nvSpPr>
          <p:cNvPr id="7" name="Oval 70"/>
          <p:cNvSpPr>
            <a:spLocks noChangeArrowheads="1"/>
          </p:cNvSpPr>
          <p:nvPr/>
        </p:nvSpPr>
        <p:spPr bwMode="auto">
          <a:xfrm rot="17935720">
            <a:off x="6953053" y="3926388"/>
            <a:ext cx="2030699" cy="700049"/>
          </a:xfrm>
          <a:prstGeom prst="ellipse">
            <a:avLst/>
          </a:prstGeom>
          <a:solidFill>
            <a:schemeClr val="accent1"/>
          </a:solidFill>
          <a:ln w="12700">
            <a:solidFill>
              <a:schemeClr val="accent1"/>
            </a:solidFill>
            <a:round/>
            <a:headEnd/>
            <a:tailEnd/>
          </a:ln>
        </p:spPr>
        <p:txBody>
          <a:bodyPr wrap="none" anchor="ctr"/>
          <a:lstStyle>
            <a:lvl1pPr>
              <a:defRPr sz="2200" b="1">
                <a:solidFill>
                  <a:schemeClr val="tx1"/>
                </a:solidFill>
                <a:latin typeface="Times New Roman" panose="02020603050405020304" pitchFamily="18" charset="0"/>
              </a:defRPr>
            </a:lvl1pPr>
            <a:lvl2pPr marL="742950" indent="-285750">
              <a:defRPr sz="2200" b="1">
                <a:solidFill>
                  <a:schemeClr val="tx1"/>
                </a:solidFill>
                <a:latin typeface="Times New Roman" panose="02020603050405020304" pitchFamily="18" charset="0"/>
              </a:defRPr>
            </a:lvl2pPr>
            <a:lvl3pPr marL="1143000" indent="-228600">
              <a:defRPr sz="2200" b="1">
                <a:solidFill>
                  <a:schemeClr val="tx1"/>
                </a:solidFill>
                <a:latin typeface="Times New Roman" panose="02020603050405020304" pitchFamily="18" charset="0"/>
              </a:defRPr>
            </a:lvl3pPr>
            <a:lvl4pPr marL="1600200" indent="-228600">
              <a:defRPr sz="2200" b="1">
                <a:solidFill>
                  <a:schemeClr val="tx1"/>
                </a:solidFill>
                <a:latin typeface="Times New Roman" panose="02020603050405020304" pitchFamily="18" charset="0"/>
              </a:defRPr>
            </a:lvl4pPr>
            <a:lvl5pPr marL="2057400" indent="-228600">
              <a:defRPr sz="22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defRPr>
            </a:lvl9pPr>
          </a:lstStyle>
          <a:p>
            <a:endParaRPr lang="en-US" altLang="en-US" sz="1650"/>
          </a:p>
        </p:txBody>
      </p:sp>
      <p:sp>
        <p:nvSpPr>
          <p:cNvPr id="8" name="Line 71"/>
          <p:cNvSpPr>
            <a:spLocks noChangeShapeType="1"/>
          </p:cNvSpPr>
          <p:nvPr/>
        </p:nvSpPr>
        <p:spPr bwMode="auto">
          <a:xfrm flipH="1" flipV="1">
            <a:off x="1408562" y="4130827"/>
            <a:ext cx="6225871" cy="0"/>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350" dirty="0">
              <a:latin typeface="Whipsmart" panose="020B0502030203050204" pitchFamily="34" charset="0"/>
            </a:endParaRPr>
          </a:p>
        </p:txBody>
      </p:sp>
      <p:sp>
        <p:nvSpPr>
          <p:cNvPr id="9" name="Line 75"/>
          <p:cNvSpPr>
            <a:spLocks noChangeShapeType="1"/>
          </p:cNvSpPr>
          <p:nvPr/>
        </p:nvSpPr>
        <p:spPr bwMode="auto">
          <a:xfrm>
            <a:off x="5847014" y="2598214"/>
            <a:ext cx="1787418" cy="1532613"/>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350" dirty="0">
              <a:latin typeface="Whipsmart" panose="020B0502030203050204" pitchFamily="34" charset="0"/>
            </a:endParaRPr>
          </a:p>
        </p:txBody>
      </p:sp>
      <p:sp>
        <p:nvSpPr>
          <p:cNvPr id="10" name="Cloud 9"/>
          <p:cNvSpPr/>
          <p:nvPr/>
        </p:nvSpPr>
        <p:spPr>
          <a:xfrm>
            <a:off x="2826389" y="3093183"/>
            <a:ext cx="2749163" cy="2164742"/>
          </a:xfrm>
          <a:prstGeom prst="cloud">
            <a:avLst/>
          </a:prstGeom>
          <a:solidFill>
            <a:srgbClr val="0070C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524910" y="3753621"/>
            <a:ext cx="566486" cy="327767"/>
          </a:xfrm>
          <a:prstGeom prst="rect">
            <a:avLst/>
          </a:prstGeom>
        </p:spPr>
      </p:pic>
      <p:sp>
        <p:nvSpPr>
          <p:cNvPr id="13" name="Oval 12"/>
          <p:cNvSpPr/>
          <p:nvPr/>
        </p:nvSpPr>
        <p:spPr>
          <a:xfrm>
            <a:off x="5446964" y="4066533"/>
            <a:ext cx="128588" cy="1285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p:cNvSpPr/>
          <p:nvPr/>
        </p:nvSpPr>
        <p:spPr>
          <a:xfrm>
            <a:off x="5043723" y="4061128"/>
            <a:ext cx="128588" cy="1285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4640482" y="4057021"/>
            <a:ext cx="128588" cy="1285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4206222" y="4046965"/>
            <a:ext cx="128588" cy="1285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p:cNvSpPr/>
          <p:nvPr/>
        </p:nvSpPr>
        <p:spPr>
          <a:xfrm>
            <a:off x="3769705" y="4057021"/>
            <a:ext cx="128588" cy="1285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p:cNvSpPr/>
          <p:nvPr/>
        </p:nvSpPr>
        <p:spPr>
          <a:xfrm>
            <a:off x="3397483" y="4057021"/>
            <a:ext cx="128588" cy="1285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 name="Picture 19"/>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729149" y="3655925"/>
            <a:ext cx="320188" cy="223563"/>
          </a:xfrm>
          <a:prstGeom prst="rect">
            <a:avLst/>
          </a:prstGeom>
        </p:spPr>
      </p:pic>
      <p:cxnSp>
        <p:nvCxnSpPr>
          <p:cNvPr id="21" name="Egyenes összekötő nyíllal 31"/>
          <p:cNvCxnSpPr>
            <a:cxnSpLocks noChangeShapeType="1"/>
          </p:cNvCxnSpPr>
          <p:nvPr/>
        </p:nvCxnSpPr>
        <p:spPr bwMode="auto">
          <a:xfrm flipH="1">
            <a:off x="4663533" y="3967271"/>
            <a:ext cx="451392" cy="0"/>
          </a:xfrm>
          <a:prstGeom prst="straightConnector1">
            <a:avLst/>
          </a:prstGeom>
          <a:noFill/>
          <a:ln w="127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pic>
        <p:nvPicPr>
          <p:cNvPr id="28" name="Picture 27"/>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65684" y="5329989"/>
            <a:ext cx="4520522" cy="333450"/>
          </a:xfrm>
          <a:prstGeom prst="rect">
            <a:avLst/>
          </a:prstGeom>
        </p:spPr>
      </p:pic>
      <p:pic>
        <p:nvPicPr>
          <p:cNvPr id="30" name="Picture 29"/>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563771" y="4227235"/>
            <a:ext cx="1330011" cy="327767"/>
          </a:xfrm>
          <a:prstGeom prst="rect">
            <a:avLst/>
          </a:prstGeom>
        </p:spPr>
      </p:pic>
      <p:sp>
        <p:nvSpPr>
          <p:cNvPr id="31" name="Oval 30"/>
          <p:cNvSpPr/>
          <p:nvPr/>
        </p:nvSpPr>
        <p:spPr>
          <a:xfrm>
            <a:off x="2986973" y="4057021"/>
            <a:ext cx="128588" cy="1285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p:cNvSpPr/>
          <p:nvPr/>
        </p:nvSpPr>
        <p:spPr>
          <a:xfrm>
            <a:off x="2608144" y="4066533"/>
            <a:ext cx="128588" cy="1285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4" name="Picture 33"/>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574274" y="4249026"/>
            <a:ext cx="1295908" cy="331556"/>
          </a:xfrm>
          <a:prstGeom prst="rect">
            <a:avLst/>
          </a:prstGeom>
        </p:spPr>
      </p:pic>
    </p:spTree>
    <p:extLst>
      <p:ext uri="{BB962C8B-B14F-4D97-AF65-F5344CB8AC3E}">
        <p14:creationId xmlns:p14="http://schemas.microsoft.com/office/powerpoint/2010/main" val="12185338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Optikai</a:t>
            </a:r>
            <a:r>
              <a:rPr lang="en-US" dirty="0" smtClean="0"/>
              <a:t> </a:t>
            </a:r>
            <a:r>
              <a:rPr lang="en-US" dirty="0" err="1" smtClean="0"/>
              <a:t>param</a:t>
            </a:r>
            <a:r>
              <a:rPr lang="hu-HU" dirty="0" smtClean="0"/>
              <a:t>éterek tárolása – térfogati adatmodellek</a:t>
            </a:r>
            <a:endParaRPr lang="en-US" dirty="0"/>
          </a:p>
        </p:txBody>
      </p:sp>
      <p:sp>
        <p:nvSpPr>
          <p:cNvPr id="3" name="Content Placeholder 2"/>
          <p:cNvSpPr>
            <a:spLocks noGrp="1"/>
          </p:cNvSpPr>
          <p:nvPr>
            <p:ph idx="1"/>
          </p:nvPr>
        </p:nvSpPr>
        <p:spPr/>
        <p:txBody>
          <a:bodyPr/>
          <a:lstStyle/>
          <a:p>
            <a:r>
              <a:rPr lang="hu-HU" dirty="0" smtClean="0"/>
              <a:t>implicit egyenlettel</a:t>
            </a:r>
          </a:p>
          <a:p>
            <a:r>
              <a:rPr lang="hu-HU" dirty="0" smtClean="0"/>
              <a:t>egyszerű implicit egyenletek összegeként</a:t>
            </a:r>
          </a:p>
          <a:p>
            <a:pPr lvl="1"/>
            <a:r>
              <a:rPr lang="hu-HU" dirty="0" smtClean="0"/>
              <a:t>metaball</a:t>
            </a:r>
          </a:p>
          <a:p>
            <a:pPr lvl="1"/>
            <a:r>
              <a:rPr lang="hu-HU" dirty="0" smtClean="0"/>
              <a:t>részecske-alapú térfogatreprezentáció</a:t>
            </a:r>
          </a:p>
          <a:p>
            <a:r>
              <a:rPr lang="hu-HU" dirty="0" smtClean="0"/>
              <a:t>térfogati rácson</a:t>
            </a:r>
          </a:p>
          <a:p>
            <a:pPr lvl="1"/>
            <a:r>
              <a:rPr lang="hu-HU" dirty="0" err="1" smtClean="0"/>
              <a:t>voxeltömb</a:t>
            </a:r>
            <a:endParaRPr lang="hu-HU" dirty="0" smtClean="0"/>
          </a:p>
          <a:p>
            <a:pPr lvl="1"/>
            <a:endParaRPr lang="hu-HU" dirty="0"/>
          </a:p>
          <a:p>
            <a:r>
              <a:rPr lang="hu-HU" dirty="0" smtClean="0"/>
              <a:t>részecskék + plakátok</a:t>
            </a:r>
            <a:endParaRPr lang="en-US" dirty="0"/>
          </a:p>
        </p:txBody>
      </p:sp>
      <p:pic>
        <p:nvPicPr>
          <p:cNvPr id="4" name="Picture 3"/>
          <p:cNvPicPr>
            <a:picLocks noChangeAspect="1"/>
          </p:cNvPicPr>
          <p:nvPr/>
        </p:nvPicPr>
        <p:blipFill>
          <a:blip r:embed="rId2" cstate="print"/>
          <a:stretch>
            <a:fillRect/>
          </a:stretch>
        </p:blipFill>
        <p:spPr>
          <a:xfrm>
            <a:off x="5885542" y="3635009"/>
            <a:ext cx="3154589" cy="3154589"/>
          </a:xfrm>
          <a:prstGeom prst="rect">
            <a:avLst/>
          </a:prstGeom>
        </p:spPr>
      </p:pic>
    </p:spTree>
    <p:extLst>
      <p:ext uri="{BB962C8B-B14F-4D97-AF65-F5344CB8AC3E}">
        <p14:creationId xmlns:p14="http://schemas.microsoft.com/office/powerpoint/2010/main" val="26520024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Köd</a:t>
            </a:r>
            <a:endParaRPr lang="en-US" dirty="0"/>
          </a:p>
        </p:txBody>
      </p:sp>
      <p:sp>
        <p:nvSpPr>
          <p:cNvPr id="20" name="Folyamatábra: Közvetlen elérésű tárolás 5"/>
          <p:cNvSpPr>
            <a:spLocks noChangeArrowheads="1"/>
          </p:cNvSpPr>
          <p:nvPr/>
        </p:nvSpPr>
        <p:spPr bwMode="auto">
          <a:xfrm>
            <a:off x="3661984" y="1953160"/>
            <a:ext cx="1835944" cy="1459706"/>
          </a:xfrm>
          <a:prstGeom prst="flowChartMagneticDrum">
            <a:avLst/>
          </a:prstGeom>
          <a:noFill/>
          <a:ln w="38100"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defRPr sz="2200">
                <a:solidFill>
                  <a:schemeClr val="tx1"/>
                </a:solidFill>
                <a:latin typeface="Times New Roman" panose="02020603050405020304" pitchFamily="18" charset="0"/>
              </a:defRPr>
            </a:lvl1pPr>
            <a:lvl2pPr marL="742950" indent="-285750">
              <a:defRPr sz="2200">
                <a:solidFill>
                  <a:schemeClr val="tx1"/>
                </a:solidFill>
                <a:latin typeface="Times New Roman" panose="02020603050405020304" pitchFamily="18" charset="0"/>
              </a:defRPr>
            </a:lvl2pPr>
            <a:lvl3pPr marL="1143000" indent="-228600">
              <a:defRPr sz="2200">
                <a:solidFill>
                  <a:schemeClr val="tx1"/>
                </a:solidFill>
                <a:latin typeface="Times New Roman" panose="02020603050405020304" pitchFamily="18" charset="0"/>
              </a:defRPr>
            </a:lvl3pPr>
            <a:lvl4pPr marL="1600200" indent="-228600">
              <a:defRPr sz="2200">
                <a:solidFill>
                  <a:schemeClr val="tx1"/>
                </a:solidFill>
                <a:latin typeface="Times New Roman" panose="02020603050405020304" pitchFamily="18" charset="0"/>
              </a:defRPr>
            </a:lvl4pPr>
            <a:lvl5pPr marL="2057400" indent="-228600">
              <a:defRPr sz="2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defRPr>
            </a:lvl9pPr>
          </a:lstStyle>
          <a:p>
            <a:endParaRPr lang="en-US" altLang="en-US" sz="1650"/>
          </a:p>
        </p:txBody>
      </p:sp>
      <p:sp>
        <p:nvSpPr>
          <p:cNvPr id="21" name="Folyamatábra: Bekötés 6"/>
          <p:cNvSpPr>
            <a:spLocks noChangeArrowheads="1"/>
          </p:cNvSpPr>
          <p:nvPr/>
        </p:nvSpPr>
        <p:spPr bwMode="auto">
          <a:xfrm>
            <a:off x="4147759" y="2223431"/>
            <a:ext cx="215503" cy="208359"/>
          </a:xfrm>
          <a:prstGeom prst="flowChartConnector">
            <a:avLst/>
          </a:prstGeom>
          <a:solidFill>
            <a:schemeClr val="accent1"/>
          </a:solidFill>
          <a:ln w="12700" algn="ctr">
            <a:solidFill>
              <a:schemeClr val="tx1"/>
            </a:solidFill>
            <a:round/>
            <a:headEnd/>
            <a:tailEnd/>
          </a:ln>
        </p:spPr>
        <p:txBody>
          <a:bodyPr/>
          <a:lstStyle>
            <a:lvl1pPr>
              <a:defRPr sz="2200">
                <a:solidFill>
                  <a:schemeClr val="tx1"/>
                </a:solidFill>
                <a:latin typeface="Times New Roman" panose="02020603050405020304" pitchFamily="18" charset="0"/>
              </a:defRPr>
            </a:lvl1pPr>
            <a:lvl2pPr marL="742950" indent="-285750">
              <a:defRPr sz="2200">
                <a:solidFill>
                  <a:schemeClr val="tx1"/>
                </a:solidFill>
                <a:latin typeface="Times New Roman" panose="02020603050405020304" pitchFamily="18" charset="0"/>
              </a:defRPr>
            </a:lvl2pPr>
            <a:lvl3pPr marL="1143000" indent="-228600">
              <a:defRPr sz="2200">
                <a:solidFill>
                  <a:schemeClr val="tx1"/>
                </a:solidFill>
                <a:latin typeface="Times New Roman" panose="02020603050405020304" pitchFamily="18" charset="0"/>
              </a:defRPr>
            </a:lvl3pPr>
            <a:lvl4pPr marL="1600200" indent="-228600">
              <a:defRPr sz="2200">
                <a:solidFill>
                  <a:schemeClr val="tx1"/>
                </a:solidFill>
                <a:latin typeface="Times New Roman" panose="02020603050405020304" pitchFamily="18" charset="0"/>
              </a:defRPr>
            </a:lvl4pPr>
            <a:lvl5pPr marL="2057400" indent="-228600">
              <a:defRPr sz="2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defRPr>
            </a:lvl9pPr>
          </a:lstStyle>
          <a:p>
            <a:endParaRPr lang="en-US" altLang="en-US" sz="1650"/>
          </a:p>
        </p:txBody>
      </p:sp>
      <p:sp>
        <p:nvSpPr>
          <p:cNvPr id="22" name="Folyamatábra: Bekötés 7"/>
          <p:cNvSpPr>
            <a:spLocks noChangeArrowheads="1"/>
          </p:cNvSpPr>
          <p:nvPr/>
        </p:nvSpPr>
        <p:spPr bwMode="auto">
          <a:xfrm>
            <a:off x="5012153" y="2438934"/>
            <a:ext cx="215503" cy="208360"/>
          </a:xfrm>
          <a:prstGeom prst="flowChartConnector">
            <a:avLst/>
          </a:prstGeom>
          <a:solidFill>
            <a:schemeClr val="accent1"/>
          </a:solidFill>
          <a:ln w="12700" algn="ctr">
            <a:solidFill>
              <a:schemeClr val="tx1"/>
            </a:solidFill>
            <a:round/>
            <a:headEnd/>
            <a:tailEnd/>
          </a:ln>
        </p:spPr>
        <p:txBody>
          <a:bodyPr/>
          <a:lstStyle>
            <a:lvl1pPr>
              <a:defRPr sz="2200">
                <a:solidFill>
                  <a:schemeClr val="tx1"/>
                </a:solidFill>
                <a:latin typeface="Times New Roman" panose="02020603050405020304" pitchFamily="18" charset="0"/>
              </a:defRPr>
            </a:lvl1pPr>
            <a:lvl2pPr marL="742950" indent="-285750">
              <a:defRPr sz="2200">
                <a:solidFill>
                  <a:schemeClr val="tx1"/>
                </a:solidFill>
                <a:latin typeface="Times New Roman" panose="02020603050405020304" pitchFamily="18" charset="0"/>
              </a:defRPr>
            </a:lvl2pPr>
            <a:lvl3pPr marL="1143000" indent="-228600">
              <a:defRPr sz="2200">
                <a:solidFill>
                  <a:schemeClr val="tx1"/>
                </a:solidFill>
                <a:latin typeface="Times New Roman" panose="02020603050405020304" pitchFamily="18" charset="0"/>
              </a:defRPr>
            </a:lvl3pPr>
            <a:lvl4pPr marL="1600200" indent="-228600">
              <a:defRPr sz="2200">
                <a:solidFill>
                  <a:schemeClr val="tx1"/>
                </a:solidFill>
                <a:latin typeface="Times New Roman" panose="02020603050405020304" pitchFamily="18" charset="0"/>
              </a:defRPr>
            </a:lvl4pPr>
            <a:lvl5pPr marL="2057400" indent="-228600">
              <a:defRPr sz="2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defRPr>
            </a:lvl9pPr>
          </a:lstStyle>
          <a:p>
            <a:endParaRPr lang="en-US" altLang="en-US" sz="1650"/>
          </a:p>
        </p:txBody>
      </p:sp>
      <p:sp>
        <p:nvSpPr>
          <p:cNvPr id="23" name="Folyamatábra: Bekötés 8"/>
          <p:cNvSpPr>
            <a:spLocks noChangeArrowheads="1"/>
          </p:cNvSpPr>
          <p:nvPr/>
        </p:nvSpPr>
        <p:spPr bwMode="auto">
          <a:xfrm>
            <a:off x="4526378" y="2600859"/>
            <a:ext cx="215503" cy="208360"/>
          </a:xfrm>
          <a:prstGeom prst="flowChartConnector">
            <a:avLst/>
          </a:prstGeom>
          <a:solidFill>
            <a:schemeClr val="accent1"/>
          </a:solidFill>
          <a:ln w="12700" algn="ctr">
            <a:solidFill>
              <a:schemeClr val="tx1"/>
            </a:solidFill>
            <a:round/>
            <a:headEnd/>
            <a:tailEnd/>
          </a:ln>
        </p:spPr>
        <p:txBody>
          <a:bodyPr/>
          <a:lstStyle>
            <a:lvl1pPr>
              <a:defRPr sz="2200">
                <a:solidFill>
                  <a:schemeClr val="tx1"/>
                </a:solidFill>
                <a:latin typeface="Times New Roman" panose="02020603050405020304" pitchFamily="18" charset="0"/>
              </a:defRPr>
            </a:lvl1pPr>
            <a:lvl2pPr marL="742950" indent="-285750">
              <a:defRPr sz="2200">
                <a:solidFill>
                  <a:schemeClr val="tx1"/>
                </a:solidFill>
                <a:latin typeface="Times New Roman" panose="02020603050405020304" pitchFamily="18" charset="0"/>
              </a:defRPr>
            </a:lvl2pPr>
            <a:lvl3pPr marL="1143000" indent="-228600">
              <a:defRPr sz="2200">
                <a:solidFill>
                  <a:schemeClr val="tx1"/>
                </a:solidFill>
                <a:latin typeface="Times New Roman" panose="02020603050405020304" pitchFamily="18" charset="0"/>
              </a:defRPr>
            </a:lvl3pPr>
            <a:lvl4pPr marL="1600200" indent="-228600">
              <a:defRPr sz="2200">
                <a:solidFill>
                  <a:schemeClr val="tx1"/>
                </a:solidFill>
                <a:latin typeface="Times New Roman" panose="02020603050405020304" pitchFamily="18" charset="0"/>
              </a:defRPr>
            </a:lvl4pPr>
            <a:lvl5pPr marL="2057400" indent="-228600">
              <a:defRPr sz="2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defRPr>
            </a:lvl9pPr>
          </a:lstStyle>
          <a:p>
            <a:endParaRPr lang="en-US" altLang="en-US" sz="1650"/>
          </a:p>
        </p:txBody>
      </p:sp>
      <p:sp>
        <p:nvSpPr>
          <p:cNvPr id="24" name="Folyamatábra: Bekötés 9"/>
          <p:cNvSpPr>
            <a:spLocks noChangeArrowheads="1"/>
          </p:cNvSpPr>
          <p:nvPr/>
        </p:nvSpPr>
        <p:spPr bwMode="auto">
          <a:xfrm>
            <a:off x="4471609" y="3141403"/>
            <a:ext cx="216694" cy="208360"/>
          </a:xfrm>
          <a:prstGeom prst="flowChartConnector">
            <a:avLst/>
          </a:prstGeom>
          <a:solidFill>
            <a:schemeClr val="accent1"/>
          </a:solidFill>
          <a:ln w="12700" algn="ctr">
            <a:solidFill>
              <a:schemeClr val="tx1"/>
            </a:solidFill>
            <a:round/>
            <a:headEnd/>
            <a:tailEnd/>
          </a:ln>
        </p:spPr>
        <p:txBody>
          <a:bodyPr/>
          <a:lstStyle>
            <a:lvl1pPr>
              <a:defRPr sz="2200">
                <a:solidFill>
                  <a:schemeClr val="tx1"/>
                </a:solidFill>
                <a:latin typeface="Times New Roman" panose="02020603050405020304" pitchFamily="18" charset="0"/>
              </a:defRPr>
            </a:lvl1pPr>
            <a:lvl2pPr marL="742950" indent="-285750">
              <a:defRPr sz="2200">
                <a:solidFill>
                  <a:schemeClr val="tx1"/>
                </a:solidFill>
                <a:latin typeface="Times New Roman" panose="02020603050405020304" pitchFamily="18" charset="0"/>
              </a:defRPr>
            </a:lvl2pPr>
            <a:lvl3pPr marL="1143000" indent="-228600">
              <a:defRPr sz="2200">
                <a:solidFill>
                  <a:schemeClr val="tx1"/>
                </a:solidFill>
                <a:latin typeface="Times New Roman" panose="02020603050405020304" pitchFamily="18" charset="0"/>
              </a:defRPr>
            </a:lvl3pPr>
            <a:lvl4pPr marL="1600200" indent="-228600">
              <a:defRPr sz="2200">
                <a:solidFill>
                  <a:schemeClr val="tx1"/>
                </a:solidFill>
                <a:latin typeface="Times New Roman" panose="02020603050405020304" pitchFamily="18" charset="0"/>
              </a:defRPr>
            </a:lvl4pPr>
            <a:lvl5pPr marL="2057400" indent="-228600">
              <a:defRPr sz="2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defRPr>
            </a:lvl9pPr>
          </a:lstStyle>
          <a:p>
            <a:endParaRPr lang="en-US" altLang="en-US" sz="1650"/>
          </a:p>
        </p:txBody>
      </p:sp>
      <p:sp>
        <p:nvSpPr>
          <p:cNvPr id="25" name="Folyamatábra: Bekötés 10"/>
          <p:cNvSpPr>
            <a:spLocks noChangeArrowheads="1"/>
          </p:cNvSpPr>
          <p:nvPr/>
        </p:nvSpPr>
        <p:spPr bwMode="auto">
          <a:xfrm>
            <a:off x="3932255" y="3033056"/>
            <a:ext cx="215504" cy="208359"/>
          </a:xfrm>
          <a:prstGeom prst="flowChartConnector">
            <a:avLst/>
          </a:prstGeom>
          <a:solidFill>
            <a:schemeClr val="accent1"/>
          </a:solidFill>
          <a:ln w="12700" algn="ctr">
            <a:solidFill>
              <a:schemeClr val="tx1"/>
            </a:solidFill>
            <a:round/>
            <a:headEnd/>
            <a:tailEnd/>
          </a:ln>
        </p:spPr>
        <p:txBody>
          <a:bodyPr/>
          <a:lstStyle>
            <a:lvl1pPr>
              <a:defRPr sz="2200">
                <a:solidFill>
                  <a:schemeClr val="tx1"/>
                </a:solidFill>
                <a:latin typeface="Times New Roman" panose="02020603050405020304" pitchFamily="18" charset="0"/>
              </a:defRPr>
            </a:lvl1pPr>
            <a:lvl2pPr marL="742950" indent="-285750">
              <a:defRPr sz="2200">
                <a:solidFill>
                  <a:schemeClr val="tx1"/>
                </a:solidFill>
                <a:latin typeface="Times New Roman" panose="02020603050405020304" pitchFamily="18" charset="0"/>
              </a:defRPr>
            </a:lvl2pPr>
            <a:lvl3pPr marL="1143000" indent="-228600">
              <a:defRPr sz="2200">
                <a:solidFill>
                  <a:schemeClr val="tx1"/>
                </a:solidFill>
                <a:latin typeface="Times New Roman" panose="02020603050405020304" pitchFamily="18" charset="0"/>
              </a:defRPr>
            </a:lvl3pPr>
            <a:lvl4pPr marL="1600200" indent="-228600">
              <a:defRPr sz="2200">
                <a:solidFill>
                  <a:schemeClr val="tx1"/>
                </a:solidFill>
                <a:latin typeface="Times New Roman" panose="02020603050405020304" pitchFamily="18" charset="0"/>
              </a:defRPr>
            </a:lvl4pPr>
            <a:lvl5pPr marL="2057400" indent="-228600">
              <a:defRPr sz="2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defRPr>
            </a:lvl9pPr>
          </a:lstStyle>
          <a:p>
            <a:endParaRPr lang="en-US" altLang="en-US" sz="1650"/>
          </a:p>
        </p:txBody>
      </p:sp>
      <p:sp>
        <p:nvSpPr>
          <p:cNvPr id="26" name="Folyamatábra: Bekötés 11"/>
          <p:cNvSpPr>
            <a:spLocks noChangeArrowheads="1"/>
          </p:cNvSpPr>
          <p:nvPr/>
        </p:nvSpPr>
        <p:spPr bwMode="auto">
          <a:xfrm>
            <a:off x="6038472" y="2277009"/>
            <a:ext cx="107156" cy="103585"/>
          </a:xfrm>
          <a:prstGeom prst="flowChartConnector">
            <a:avLst/>
          </a:prstGeom>
          <a:solidFill>
            <a:srgbClr val="FFFF00"/>
          </a:solidFill>
          <a:ln w="12700" algn="ctr">
            <a:solidFill>
              <a:schemeClr val="tx1"/>
            </a:solidFill>
            <a:round/>
            <a:headEnd/>
            <a:tailEnd/>
          </a:ln>
        </p:spPr>
        <p:txBody>
          <a:bodyPr/>
          <a:lstStyle>
            <a:lvl1pPr>
              <a:defRPr sz="2200">
                <a:solidFill>
                  <a:schemeClr val="tx1"/>
                </a:solidFill>
                <a:latin typeface="Times New Roman" panose="02020603050405020304" pitchFamily="18" charset="0"/>
              </a:defRPr>
            </a:lvl1pPr>
            <a:lvl2pPr marL="742950" indent="-285750">
              <a:defRPr sz="2200">
                <a:solidFill>
                  <a:schemeClr val="tx1"/>
                </a:solidFill>
                <a:latin typeface="Times New Roman" panose="02020603050405020304" pitchFamily="18" charset="0"/>
              </a:defRPr>
            </a:lvl2pPr>
            <a:lvl3pPr marL="1143000" indent="-228600">
              <a:defRPr sz="2200">
                <a:solidFill>
                  <a:schemeClr val="tx1"/>
                </a:solidFill>
                <a:latin typeface="Times New Roman" panose="02020603050405020304" pitchFamily="18" charset="0"/>
              </a:defRPr>
            </a:lvl3pPr>
            <a:lvl4pPr marL="1600200" indent="-228600">
              <a:defRPr sz="2200">
                <a:solidFill>
                  <a:schemeClr val="tx1"/>
                </a:solidFill>
                <a:latin typeface="Times New Roman" panose="02020603050405020304" pitchFamily="18" charset="0"/>
              </a:defRPr>
            </a:lvl4pPr>
            <a:lvl5pPr marL="2057400" indent="-228600">
              <a:defRPr sz="2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defRPr>
            </a:lvl9pPr>
          </a:lstStyle>
          <a:p>
            <a:endParaRPr lang="en-US" altLang="en-US" sz="1650"/>
          </a:p>
        </p:txBody>
      </p:sp>
      <p:sp>
        <p:nvSpPr>
          <p:cNvPr id="27" name="Folyamatábra: Bekötés 12"/>
          <p:cNvSpPr>
            <a:spLocks noChangeArrowheads="1"/>
          </p:cNvSpPr>
          <p:nvPr/>
        </p:nvSpPr>
        <p:spPr bwMode="auto">
          <a:xfrm>
            <a:off x="4094180" y="2716350"/>
            <a:ext cx="215504" cy="208359"/>
          </a:xfrm>
          <a:prstGeom prst="flowChartConnector">
            <a:avLst/>
          </a:prstGeom>
          <a:solidFill>
            <a:schemeClr val="accent1"/>
          </a:solidFill>
          <a:ln w="12700" algn="ctr">
            <a:solidFill>
              <a:schemeClr val="tx1"/>
            </a:solidFill>
            <a:round/>
            <a:headEnd/>
            <a:tailEnd/>
          </a:ln>
        </p:spPr>
        <p:txBody>
          <a:bodyPr/>
          <a:lstStyle>
            <a:lvl1pPr>
              <a:defRPr sz="2200">
                <a:solidFill>
                  <a:schemeClr val="tx1"/>
                </a:solidFill>
                <a:latin typeface="Times New Roman" panose="02020603050405020304" pitchFamily="18" charset="0"/>
              </a:defRPr>
            </a:lvl1pPr>
            <a:lvl2pPr marL="742950" indent="-285750">
              <a:defRPr sz="2200">
                <a:solidFill>
                  <a:schemeClr val="tx1"/>
                </a:solidFill>
                <a:latin typeface="Times New Roman" panose="02020603050405020304" pitchFamily="18" charset="0"/>
              </a:defRPr>
            </a:lvl2pPr>
            <a:lvl3pPr marL="1143000" indent="-228600">
              <a:defRPr sz="2200">
                <a:solidFill>
                  <a:schemeClr val="tx1"/>
                </a:solidFill>
                <a:latin typeface="Times New Roman" panose="02020603050405020304" pitchFamily="18" charset="0"/>
              </a:defRPr>
            </a:lvl3pPr>
            <a:lvl4pPr marL="1600200" indent="-228600">
              <a:defRPr sz="2200">
                <a:solidFill>
                  <a:schemeClr val="tx1"/>
                </a:solidFill>
                <a:latin typeface="Times New Roman" panose="02020603050405020304" pitchFamily="18" charset="0"/>
              </a:defRPr>
            </a:lvl4pPr>
            <a:lvl5pPr marL="2057400" indent="-228600">
              <a:defRPr sz="2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defRPr>
            </a:lvl9pPr>
          </a:lstStyle>
          <a:p>
            <a:endParaRPr lang="en-US" altLang="en-US" sz="1650"/>
          </a:p>
        </p:txBody>
      </p:sp>
      <p:sp>
        <p:nvSpPr>
          <p:cNvPr id="29" name="Folyamatábra: Bekötés 20"/>
          <p:cNvSpPr>
            <a:spLocks noChangeArrowheads="1"/>
          </p:cNvSpPr>
          <p:nvPr/>
        </p:nvSpPr>
        <p:spPr bwMode="auto">
          <a:xfrm>
            <a:off x="5983702" y="2924709"/>
            <a:ext cx="108347" cy="104775"/>
          </a:xfrm>
          <a:prstGeom prst="flowChartConnector">
            <a:avLst/>
          </a:prstGeom>
          <a:solidFill>
            <a:srgbClr val="FFFF00"/>
          </a:solidFill>
          <a:ln w="12700" algn="ctr">
            <a:solidFill>
              <a:schemeClr val="tx1"/>
            </a:solidFill>
            <a:round/>
            <a:headEnd/>
            <a:tailEnd/>
          </a:ln>
        </p:spPr>
        <p:txBody>
          <a:bodyPr/>
          <a:lstStyle>
            <a:lvl1pPr>
              <a:defRPr sz="2200">
                <a:solidFill>
                  <a:schemeClr val="tx1"/>
                </a:solidFill>
                <a:latin typeface="Times New Roman" panose="02020603050405020304" pitchFamily="18" charset="0"/>
              </a:defRPr>
            </a:lvl1pPr>
            <a:lvl2pPr marL="742950" indent="-285750">
              <a:defRPr sz="2200">
                <a:solidFill>
                  <a:schemeClr val="tx1"/>
                </a:solidFill>
                <a:latin typeface="Times New Roman" panose="02020603050405020304" pitchFamily="18" charset="0"/>
              </a:defRPr>
            </a:lvl2pPr>
            <a:lvl3pPr marL="1143000" indent="-228600">
              <a:defRPr sz="2200">
                <a:solidFill>
                  <a:schemeClr val="tx1"/>
                </a:solidFill>
                <a:latin typeface="Times New Roman" panose="02020603050405020304" pitchFamily="18" charset="0"/>
              </a:defRPr>
            </a:lvl3pPr>
            <a:lvl4pPr marL="1600200" indent="-228600">
              <a:defRPr sz="2200">
                <a:solidFill>
                  <a:schemeClr val="tx1"/>
                </a:solidFill>
                <a:latin typeface="Times New Roman" panose="02020603050405020304" pitchFamily="18" charset="0"/>
              </a:defRPr>
            </a:lvl4pPr>
            <a:lvl5pPr marL="2057400" indent="-228600">
              <a:defRPr sz="2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defRPr>
            </a:lvl9pPr>
          </a:lstStyle>
          <a:p>
            <a:endParaRPr lang="en-US" altLang="en-US" sz="1650"/>
          </a:p>
        </p:txBody>
      </p:sp>
      <p:cxnSp>
        <p:nvCxnSpPr>
          <p:cNvPr id="30" name="Egyenes összekötő nyíllal 31"/>
          <p:cNvCxnSpPr>
            <a:cxnSpLocks noChangeShapeType="1"/>
          </p:cNvCxnSpPr>
          <p:nvPr/>
        </p:nvCxnSpPr>
        <p:spPr bwMode="auto">
          <a:xfrm flipH="1">
            <a:off x="3013093" y="2654438"/>
            <a:ext cx="3673079" cy="0"/>
          </a:xfrm>
          <a:prstGeom prst="straightConnector1">
            <a:avLst/>
          </a:prstGeom>
          <a:noFill/>
          <a:ln w="19050" algn="ctr">
            <a:solidFill>
              <a:schemeClr val="tx1"/>
            </a:solidFill>
            <a:round/>
            <a:headEnd type="none" w="lg" len="lg"/>
            <a:tailEnd type="arrow" w="lg" len="lg"/>
          </a:ln>
          <a:extLst>
            <a:ext uri="{909E8E84-426E-40DD-AFC4-6F175D3DCCD1}">
              <a14:hiddenFill xmlns:a14="http://schemas.microsoft.com/office/drawing/2010/main">
                <a:noFill/>
              </a14:hiddenFill>
            </a:ext>
          </a:extLst>
        </p:spPr>
      </p:cxnSp>
      <p:sp>
        <p:nvSpPr>
          <p:cNvPr id="34" name="Folyamatábra: Bekötés 39"/>
          <p:cNvSpPr>
            <a:spLocks noChangeArrowheads="1"/>
          </p:cNvSpPr>
          <p:nvPr/>
        </p:nvSpPr>
        <p:spPr bwMode="auto">
          <a:xfrm>
            <a:off x="4120267" y="2275818"/>
            <a:ext cx="107156" cy="103585"/>
          </a:xfrm>
          <a:prstGeom prst="flowChartConnector">
            <a:avLst/>
          </a:prstGeom>
          <a:solidFill>
            <a:srgbClr val="FFFF00"/>
          </a:solidFill>
          <a:ln w="12700" algn="ctr">
            <a:solidFill>
              <a:schemeClr val="tx1"/>
            </a:solidFill>
            <a:round/>
            <a:headEnd/>
            <a:tailEnd/>
          </a:ln>
        </p:spPr>
        <p:txBody>
          <a:bodyPr/>
          <a:lstStyle>
            <a:lvl1pPr>
              <a:defRPr sz="2200">
                <a:solidFill>
                  <a:schemeClr val="tx1"/>
                </a:solidFill>
                <a:latin typeface="Times New Roman" panose="02020603050405020304" pitchFamily="18" charset="0"/>
              </a:defRPr>
            </a:lvl1pPr>
            <a:lvl2pPr marL="742950" indent="-285750">
              <a:defRPr sz="2200">
                <a:solidFill>
                  <a:schemeClr val="tx1"/>
                </a:solidFill>
                <a:latin typeface="Times New Roman" panose="02020603050405020304" pitchFamily="18" charset="0"/>
              </a:defRPr>
            </a:lvl2pPr>
            <a:lvl3pPr marL="1143000" indent="-228600">
              <a:defRPr sz="2200">
                <a:solidFill>
                  <a:schemeClr val="tx1"/>
                </a:solidFill>
                <a:latin typeface="Times New Roman" panose="02020603050405020304" pitchFamily="18" charset="0"/>
              </a:defRPr>
            </a:lvl3pPr>
            <a:lvl4pPr marL="1600200" indent="-228600">
              <a:defRPr sz="2200">
                <a:solidFill>
                  <a:schemeClr val="tx1"/>
                </a:solidFill>
                <a:latin typeface="Times New Roman" panose="02020603050405020304" pitchFamily="18" charset="0"/>
              </a:defRPr>
            </a:lvl4pPr>
            <a:lvl5pPr marL="2057400" indent="-228600">
              <a:defRPr sz="2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defRPr>
            </a:lvl9pPr>
          </a:lstStyle>
          <a:p>
            <a:endParaRPr lang="en-US" altLang="en-US" sz="1650"/>
          </a:p>
        </p:txBody>
      </p:sp>
      <p:sp>
        <p:nvSpPr>
          <p:cNvPr id="35" name="Folyamatábra: Bekötés 40"/>
          <p:cNvSpPr>
            <a:spLocks noChangeArrowheads="1"/>
          </p:cNvSpPr>
          <p:nvPr/>
        </p:nvSpPr>
        <p:spPr bwMode="auto">
          <a:xfrm>
            <a:off x="5606275" y="1520963"/>
            <a:ext cx="107156" cy="103584"/>
          </a:xfrm>
          <a:prstGeom prst="flowChartConnector">
            <a:avLst/>
          </a:prstGeom>
          <a:solidFill>
            <a:srgbClr val="FFFF00"/>
          </a:solidFill>
          <a:ln w="12700" algn="ctr">
            <a:solidFill>
              <a:schemeClr val="tx1"/>
            </a:solidFill>
            <a:round/>
            <a:headEnd/>
            <a:tailEnd/>
          </a:ln>
        </p:spPr>
        <p:txBody>
          <a:bodyPr/>
          <a:lstStyle>
            <a:lvl1pPr>
              <a:defRPr sz="2200">
                <a:solidFill>
                  <a:schemeClr val="tx1"/>
                </a:solidFill>
                <a:latin typeface="Times New Roman" panose="02020603050405020304" pitchFamily="18" charset="0"/>
              </a:defRPr>
            </a:lvl1pPr>
            <a:lvl2pPr marL="742950" indent="-285750">
              <a:defRPr sz="2200">
                <a:solidFill>
                  <a:schemeClr val="tx1"/>
                </a:solidFill>
                <a:latin typeface="Times New Roman" panose="02020603050405020304" pitchFamily="18" charset="0"/>
              </a:defRPr>
            </a:lvl2pPr>
            <a:lvl3pPr marL="1143000" indent="-228600">
              <a:defRPr sz="2200">
                <a:solidFill>
                  <a:schemeClr val="tx1"/>
                </a:solidFill>
                <a:latin typeface="Times New Roman" panose="02020603050405020304" pitchFamily="18" charset="0"/>
              </a:defRPr>
            </a:lvl3pPr>
            <a:lvl4pPr marL="1600200" indent="-228600">
              <a:defRPr sz="2200">
                <a:solidFill>
                  <a:schemeClr val="tx1"/>
                </a:solidFill>
                <a:latin typeface="Times New Roman" panose="02020603050405020304" pitchFamily="18" charset="0"/>
              </a:defRPr>
            </a:lvl4pPr>
            <a:lvl5pPr marL="2057400" indent="-228600">
              <a:defRPr sz="2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defRPr>
            </a:lvl9pPr>
          </a:lstStyle>
          <a:p>
            <a:endParaRPr lang="en-US" altLang="en-US" sz="1650"/>
          </a:p>
        </p:txBody>
      </p:sp>
      <p:sp>
        <p:nvSpPr>
          <p:cNvPr id="36" name="Folyamatábra: Bekötés 23"/>
          <p:cNvSpPr>
            <a:spLocks noChangeArrowheads="1"/>
          </p:cNvSpPr>
          <p:nvPr/>
        </p:nvSpPr>
        <p:spPr bwMode="auto">
          <a:xfrm>
            <a:off x="6037876" y="2478362"/>
            <a:ext cx="107156" cy="103585"/>
          </a:xfrm>
          <a:prstGeom prst="flowChartConnector">
            <a:avLst/>
          </a:prstGeom>
          <a:solidFill>
            <a:srgbClr val="FFFF00"/>
          </a:solidFill>
          <a:ln w="12700" algn="ctr">
            <a:solidFill>
              <a:schemeClr val="tx1"/>
            </a:solidFill>
            <a:round/>
            <a:headEnd/>
            <a:tailEnd/>
          </a:ln>
        </p:spPr>
        <p:txBody>
          <a:bodyPr/>
          <a:lstStyle>
            <a:lvl1pPr>
              <a:defRPr sz="2200">
                <a:solidFill>
                  <a:schemeClr val="tx1"/>
                </a:solidFill>
                <a:latin typeface="Times New Roman" panose="02020603050405020304" pitchFamily="18" charset="0"/>
              </a:defRPr>
            </a:lvl1pPr>
            <a:lvl2pPr marL="742950" indent="-285750">
              <a:defRPr sz="2200">
                <a:solidFill>
                  <a:schemeClr val="tx1"/>
                </a:solidFill>
                <a:latin typeface="Times New Roman" panose="02020603050405020304" pitchFamily="18" charset="0"/>
              </a:defRPr>
            </a:lvl2pPr>
            <a:lvl3pPr marL="1143000" indent="-228600">
              <a:defRPr sz="2200">
                <a:solidFill>
                  <a:schemeClr val="tx1"/>
                </a:solidFill>
                <a:latin typeface="Times New Roman" panose="02020603050405020304" pitchFamily="18" charset="0"/>
              </a:defRPr>
            </a:lvl3pPr>
            <a:lvl4pPr marL="1600200" indent="-228600">
              <a:defRPr sz="2200">
                <a:solidFill>
                  <a:schemeClr val="tx1"/>
                </a:solidFill>
                <a:latin typeface="Times New Roman" panose="02020603050405020304" pitchFamily="18" charset="0"/>
              </a:defRPr>
            </a:lvl4pPr>
            <a:lvl5pPr marL="2057400" indent="-228600">
              <a:defRPr sz="2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defRPr>
            </a:lvl9pPr>
          </a:lstStyle>
          <a:p>
            <a:endParaRPr lang="en-US" altLang="en-US" sz="1650"/>
          </a:p>
        </p:txBody>
      </p:sp>
      <p:pic>
        <p:nvPicPr>
          <p:cNvPr id="38" name="Picture 3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782364" y="2799116"/>
            <a:ext cx="1353887" cy="355961"/>
          </a:xfrm>
          <a:prstGeom prst="rect">
            <a:avLst/>
          </a:prstGeom>
        </p:spPr>
      </p:pic>
      <p:pic>
        <p:nvPicPr>
          <p:cNvPr id="40" name="Picture 3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746351" y="2781275"/>
            <a:ext cx="584352" cy="355961"/>
          </a:xfrm>
          <a:prstGeom prst="rect">
            <a:avLst/>
          </a:prstGeom>
        </p:spPr>
      </p:pic>
      <p:pic>
        <p:nvPicPr>
          <p:cNvPr id="42" name="Picture 4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76209" y="2415296"/>
            <a:ext cx="117282" cy="168722"/>
          </a:xfrm>
          <a:prstGeom prst="rect">
            <a:avLst/>
          </a:prstGeom>
        </p:spPr>
      </p:pic>
      <p:pic>
        <p:nvPicPr>
          <p:cNvPr id="44" name="Picture 43"/>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409292" y="1630436"/>
            <a:ext cx="318925" cy="251025"/>
          </a:xfrm>
          <a:prstGeom prst="rect">
            <a:avLst/>
          </a:prstGeom>
        </p:spPr>
      </p:pic>
      <p:sp>
        <p:nvSpPr>
          <p:cNvPr id="45" name="Text Box 18"/>
          <p:cNvSpPr txBox="1">
            <a:spLocks noChangeArrowheads="1"/>
          </p:cNvSpPr>
          <p:nvPr/>
        </p:nvSpPr>
        <p:spPr bwMode="auto">
          <a:xfrm>
            <a:off x="5790389" y="1131094"/>
            <a:ext cx="13456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hu-HU" altLang="en-US" sz="1800" dirty="0" smtClean="0">
                <a:latin typeface="Whipsmart" panose="020B0502030203050204" pitchFamily="34" charset="0"/>
              </a:rPr>
              <a:t>elnyelődés</a:t>
            </a:r>
            <a:endParaRPr lang="hu-HU" altLang="en-US" sz="1800" dirty="0">
              <a:latin typeface="Whipsmart" panose="020B0502030203050204" pitchFamily="34" charset="0"/>
            </a:endParaRPr>
          </a:p>
        </p:txBody>
      </p:sp>
      <p:sp>
        <p:nvSpPr>
          <p:cNvPr id="46" name="Text Box 18"/>
          <p:cNvSpPr txBox="1">
            <a:spLocks noChangeArrowheads="1"/>
          </p:cNvSpPr>
          <p:nvPr/>
        </p:nvSpPr>
        <p:spPr bwMode="auto">
          <a:xfrm>
            <a:off x="5790389" y="1477343"/>
            <a:ext cx="15346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hu-HU" altLang="en-US" sz="1800" dirty="0" smtClean="0">
                <a:latin typeface="Whipsmart" panose="020B0502030203050204" pitchFamily="34" charset="0"/>
              </a:rPr>
              <a:t>kiszóródás</a:t>
            </a:r>
            <a:endParaRPr lang="hu-HU" altLang="en-US" sz="1800" dirty="0">
              <a:latin typeface="Whipsmart" panose="020B0502030203050204" pitchFamily="34" charset="0"/>
            </a:endParaRPr>
          </a:p>
        </p:txBody>
      </p:sp>
      <p:sp>
        <p:nvSpPr>
          <p:cNvPr id="47" name="Text Box 18"/>
          <p:cNvSpPr txBox="1">
            <a:spLocks noChangeArrowheads="1"/>
          </p:cNvSpPr>
          <p:nvPr/>
        </p:nvSpPr>
        <p:spPr bwMode="auto">
          <a:xfrm>
            <a:off x="5983703" y="3415463"/>
            <a:ext cx="13413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hu-HU" altLang="en-US" sz="1800" dirty="0" smtClean="0">
                <a:latin typeface="Whipsmart" panose="020B0502030203050204" pitchFamily="34" charset="0"/>
              </a:rPr>
              <a:t>kibocsájtás</a:t>
            </a:r>
            <a:endParaRPr lang="hu-HU" altLang="en-US" sz="1800" dirty="0">
              <a:latin typeface="Whipsmart" panose="020B0502030203050204" pitchFamily="34" charset="0"/>
            </a:endParaRPr>
          </a:p>
        </p:txBody>
      </p:sp>
      <p:sp>
        <p:nvSpPr>
          <p:cNvPr id="48" name="Text Box 18"/>
          <p:cNvSpPr txBox="1">
            <a:spLocks noChangeArrowheads="1"/>
          </p:cNvSpPr>
          <p:nvPr/>
        </p:nvSpPr>
        <p:spPr bwMode="auto">
          <a:xfrm>
            <a:off x="5983703" y="3738104"/>
            <a:ext cx="13413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hu-HU" altLang="en-US" sz="1800" dirty="0" smtClean="0">
                <a:latin typeface="Whipsmart" panose="020B0502030203050204" pitchFamily="34" charset="0"/>
              </a:rPr>
              <a:t>beszóródás</a:t>
            </a:r>
            <a:endParaRPr lang="hu-HU" altLang="en-US" sz="1800" dirty="0">
              <a:latin typeface="Whipsmart" panose="020B0502030203050204" pitchFamily="34" charset="0"/>
            </a:endParaRPr>
          </a:p>
        </p:txBody>
      </p:sp>
      <p:sp>
        <p:nvSpPr>
          <p:cNvPr id="49" name="Right Brace 48"/>
          <p:cNvSpPr/>
          <p:nvPr/>
        </p:nvSpPr>
        <p:spPr>
          <a:xfrm>
            <a:off x="7406325" y="1137330"/>
            <a:ext cx="165797" cy="637415"/>
          </a:xfrm>
          <a:prstGeom prst="rightBrace">
            <a:avLst>
              <a:gd name="adj1" fmla="val 38207"/>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0" name="Text Box 18"/>
          <p:cNvSpPr txBox="1">
            <a:spLocks noChangeArrowheads="1"/>
          </p:cNvSpPr>
          <p:nvPr/>
        </p:nvSpPr>
        <p:spPr bwMode="auto">
          <a:xfrm>
            <a:off x="7765436" y="1250639"/>
            <a:ext cx="1307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hu-HU" altLang="en-US" sz="1800" dirty="0" smtClean="0">
                <a:latin typeface="Whipsmart" panose="020B0502030203050204" pitchFamily="34" charset="0"/>
              </a:rPr>
              <a:t>csillapítás</a:t>
            </a:r>
            <a:endParaRPr lang="hu-HU" altLang="en-US" sz="1800" dirty="0">
              <a:latin typeface="Whipsmart" panose="020B0502030203050204" pitchFamily="34" charset="0"/>
            </a:endParaRPr>
          </a:p>
        </p:txBody>
      </p:sp>
      <p:sp>
        <p:nvSpPr>
          <p:cNvPr id="51" name="Right Brace 50"/>
          <p:cNvSpPr/>
          <p:nvPr/>
        </p:nvSpPr>
        <p:spPr>
          <a:xfrm>
            <a:off x="7406325" y="3443004"/>
            <a:ext cx="165797" cy="637415"/>
          </a:xfrm>
          <a:prstGeom prst="rightBrace">
            <a:avLst>
              <a:gd name="adj1" fmla="val 38207"/>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2" name="Text Box 18"/>
          <p:cNvSpPr txBox="1">
            <a:spLocks noChangeArrowheads="1"/>
          </p:cNvSpPr>
          <p:nvPr/>
        </p:nvSpPr>
        <p:spPr bwMode="auto">
          <a:xfrm>
            <a:off x="7765436" y="3556313"/>
            <a:ext cx="1307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hu-HU" altLang="en-US" sz="1800" dirty="0" smtClean="0">
                <a:latin typeface="Whipsmart" panose="020B0502030203050204" pitchFamily="34" charset="0"/>
              </a:rPr>
              <a:t>forráshatás</a:t>
            </a:r>
            <a:endParaRPr lang="hu-HU" altLang="en-US" sz="1800" dirty="0">
              <a:latin typeface="Whipsmart" panose="020B0502030203050204" pitchFamily="34" charset="0"/>
            </a:endParaRPr>
          </a:p>
        </p:txBody>
      </p:sp>
      <p:pic>
        <p:nvPicPr>
          <p:cNvPr id="53" name="Picture 52"/>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61047" y="4594238"/>
            <a:ext cx="2247000" cy="661217"/>
          </a:xfrm>
          <a:prstGeom prst="rect">
            <a:avLst/>
          </a:prstGeom>
        </p:spPr>
      </p:pic>
      <p:sp>
        <p:nvSpPr>
          <p:cNvPr id="54" name="Text Box 18"/>
          <p:cNvSpPr txBox="1">
            <a:spLocks noChangeArrowheads="1"/>
          </p:cNvSpPr>
          <p:nvPr/>
        </p:nvSpPr>
        <p:spPr bwMode="auto">
          <a:xfrm>
            <a:off x="828136" y="3693010"/>
            <a:ext cx="34270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hu-HU" altLang="en-US" sz="1800" dirty="0" smtClean="0">
                <a:latin typeface="Whipsmart" panose="020B0502030203050204" pitchFamily="34" charset="0"/>
              </a:rPr>
              <a:t>radiancia változása</a:t>
            </a:r>
            <a:endParaRPr lang="hu-HU" altLang="en-US" sz="1800" dirty="0">
              <a:latin typeface="Whipsmart" panose="020B0502030203050204" pitchFamily="34" charset="0"/>
            </a:endParaRPr>
          </a:p>
        </p:txBody>
      </p:sp>
      <p:sp>
        <p:nvSpPr>
          <p:cNvPr id="55" name="Text Box 18"/>
          <p:cNvSpPr txBox="1">
            <a:spLocks noChangeArrowheads="1"/>
          </p:cNvSpPr>
          <p:nvPr/>
        </p:nvSpPr>
        <p:spPr bwMode="auto">
          <a:xfrm>
            <a:off x="332223" y="5336037"/>
            <a:ext cx="26808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hu-HU" altLang="en-US" sz="1800" dirty="0" smtClean="0">
                <a:latin typeface="Whipsmart" panose="020B0502030203050204" pitchFamily="34" charset="0"/>
              </a:rPr>
              <a:t>egység hosszon </a:t>
            </a:r>
            <a:r>
              <a:rPr lang="hu-HU" altLang="en-US" sz="1800" dirty="0">
                <a:latin typeface="Whipsmart" panose="020B0502030203050204" pitchFamily="34" charset="0"/>
              </a:rPr>
              <a:t>a sugár mentén</a:t>
            </a:r>
          </a:p>
        </p:txBody>
      </p:sp>
      <p:cxnSp>
        <p:nvCxnSpPr>
          <p:cNvPr id="56" name="Straight Arrow Connector 55"/>
          <p:cNvCxnSpPr>
            <a:stCxn id="54" idx="2"/>
          </p:cNvCxnSpPr>
          <p:nvPr/>
        </p:nvCxnSpPr>
        <p:spPr>
          <a:xfrm>
            <a:off x="2541661" y="4062342"/>
            <a:ext cx="47057" cy="5062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5" idx="0"/>
          </p:cNvCxnSpPr>
          <p:nvPr/>
        </p:nvCxnSpPr>
        <p:spPr>
          <a:xfrm flipV="1">
            <a:off x="1672658" y="5182233"/>
            <a:ext cx="602666" cy="153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 Box 18"/>
          <p:cNvSpPr txBox="1">
            <a:spLocks noChangeArrowheads="1"/>
          </p:cNvSpPr>
          <p:nvPr/>
        </p:nvSpPr>
        <p:spPr bwMode="auto">
          <a:xfrm>
            <a:off x="3267613" y="4049227"/>
            <a:ext cx="26808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hu-HU" altLang="en-US" sz="1800" dirty="0" smtClean="0">
                <a:latin typeface="Whipsmart" panose="020B0502030203050204" pitchFamily="34" charset="0"/>
              </a:rPr>
              <a:t>csillapítási tényező</a:t>
            </a:r>
            <a:endParaRPr lang="hu-HU" altLang="en-US" sz="1800" dirty="0">
              <a:latin typeface="Whipsmart" panose="020B0502030203050204" pitchFamily="34" charset="0"/>
            </a:endParaRPr>
          </a:p>
        </p:txBody>
      </p:sp>
      <p:cxnSp>
        <p:nvCxnSpPr>
          <p:cNvPr id="59" name="Straight Arrow Connector 58"/>
          <p:cNvCxnSpPr/>
          <p:nvPr/>
        </p:nvCxnSpPr>
        <p:spPr>
          <a:xfrm flipH="1">
            <a:off x="3561197" y="4380436"/>
            <a:ext cx="85725" cy="449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 Box 18"/>
          <p:cNvSpPr txBox="1">
            <a:spLocks noChangeArrowheads="1"/>
          </p:cNvSpPr>
          <p:nvPr/>
        </p:nvSpPr>
        <p:spPr bwMode="auto">
          <a:xfrm>
            <a:off x="3565188" y="5281094"/>
            <a:ext cx="26808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hu-HU" altLang="en-US" sz="1800" dirty="0" smtClean="0">
                <a:latin typeface="Whipsmart" panose="020B0502030203050204" pitchFamily="34" charset="0"/>
              </a:rPr>
              <a:t>radiancia épp itt</a:t>
            </a:r>
            <a:endParaRPr lang="hu-HU" altLang="en-US" sz="1800" dirty="0">
              <a:latin typeface="Whipsmart" panose="020B0502030203050204" pitchFamily="34" charset="0"/>
            </a:endParaRPr>
          </a:p>
        </p:txBody>
      </p:sp>
      <p:cxnSp>
        <p:nvCxnSpPr>
          <p:cNvPr id="61" name="Straight Arrow Connector 60"/>
          <p:cNvCxnSpPr/>
          <p:nvPr/>
        </p:nvCxnSpPr>
        <p:spPr>
          <a:xfrm flipV="1">
            <a:off x="4018397" y="5078368"/>
            <a:ext cx="0" cy="2461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 Box 18"/>
          <p:cNvSpPr txBox="1">
            <a:spLocks noChangeArrowheads="1"/>
          </p:cNvSpPr>
          <p:nvPr/>
        </p:nvSpPr>
        <p:spPr bwMode="auto">
          <a:xfrm>
            <a:off x="4999023" y="4484123"/>
            <a:ext cx="1285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hu-HU" altLang="en-US" sz="1800" dirty="0" smtClean="0">
                <a:latin typeface="Whipsmart" panose="020B0502030203050204" pitchFamily="34" charset="0"/>
              </a:rPr>
              <a:t>forrástag</a:t>
            </a:r>
            <a:endParaRPr lang="hu-HU" altLang="en-US" sz="1800" dirty="0">
              <a:latin typeface="Whipsmart" panose="020B0502030203050204" pitchFamily="34" charset="0"/>
            </a:endParaRPr>
          </a:p>
        </p:txBody>
      </p:sp>
      <p:cxnSp>
        <p:nvCxnSpPr>
          <p:cNvPr id="63" name="Straight Arrow Connector 62"/>
          <p:cNvCxnSpPr>
            <a:stCxn id="62" idx="1"/>
          </p:cNvCxnSpPr>
          <p:nvPr/>
        </p:nvCxnSpPr>
        <p:spPr>
          <a:xfrm flipH="1">
            <a:off x="4726211" y="4668789"/>
            <a:ext cx="272812" cy="2716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55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3.54167E-6 2.96296E-6 L -0.42513 2.96296E-6 " pathEditMode="relative" rAng="0" ptsTypes="AA">
                                      <p:cBhvr>
                                        <p:cTn id="6" dur="2000" fill="hold"/>
                                        <p:tgtEl>
                                          <p:spTgt spid="29"/>
                                        </p:tgtEl>
                                        <p:attrNameLst>
                                          <p:attrName>ppt_x</p:attrName>
                                          <p:attrName>ppt_y</p:attrName>
                                        </p:attrNameLst>
                                      </p:cBhvr>
                                      <p:rCtr x="-21263" y="0"/>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grpId="0" nodeType="clickEffect">
                                  <p:stCondLst>
                                    <p:cond delay="0"/>
                                  </p:stCondLst>
                                  <p:childTnLst>
                                    <p:animMotion origin="layout" path="M 3.95833E-6 3.7037E-7 L -0.18907 0.00046 " pathEditMode="relative" rAng="0" ptsTypes="AA">
                                      <p:cBhvr>
                                        <p:cTn id="10" dur="2000" fill="hold"/>
                                        <p:tgtEl>
                                          <p:spTgt spid="26"/>
                                        </p:tgtEl>
                                        <p:attrNameLst>
                                          <p:attrName>ppt_x</p:attrName>
                                          <p:attrName>ppt_y</p:attrName>
                                        </p:attrNameLst>
                                      </p:cBhvr>
                                      <p:rCtr x="-9453" y="23"/>
                                    </p:animMotion>
                                  </p:childTnLst>
                                </p:cTn>
                              </p:par>
                            </p:childTnLst>
                          </p:cTn>
                        </p:par>
                        <p:par>
                          <p:cTn id="11" fill="hold">
                            <p:stCondLst>
                              <p:cond delay="2000"/>
                            </p:stCondLst>
                            <p:childTnLst>
                              <p:par>
                                <p:cTn id="12" presetID="1" presetClass="exit" presetSubtype="0" fill="hold" grpId="1" nodeType="afterEffect">
                                  <p:stCondLst>
                                    <p:cond delay="0"/>
                                  </p:stCondLst>
                                  <p:childTnLst>
                                    <p:set>
                                      <p:cBhvr>
                                        <p:cTn id="13" dur="1" fill="hold">
                                          <p:stCondLst>
                                            <p:cond delay="0"/>
                                          </p:stCondLst>
                                        </p:cTn>
                                        <p:tgtEl>
                                          <p:spTgt spid="26"/>
                                        </p:tgtEl>
                                        <p:attrNameLst>
                                          <p:attrName>style.visibility</p:attrName>
                                        </p:attrNameLst>
                                      </p:cBhvr>
                                      <p:to>
                                        <p:strVal val="hidden"/>
                                      </p:to>
                                    </p:se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grpId="0" nodeType="clickEffect">
                                  <p:stCondLst>
                                    <p:cond delay="0"/>
                                  </p:stCondLst>
                                  <p:childTnLst>
                                    <p:animMotion origin="layout" path="M -0.00013 -1.48148E-6 L -0.10638 -1.48148E-6 L -0.14909 0.25972 " pathEditMode="relative" rAng="0" ptsTypes="AAA">
                                      <p:cBhvr>
                                        <p:cTn id="21" dur="2000" fill="hold"/>
                                        <p:tgtEl>
                                          <p:spTgt spid="36"/>
                                        </p:tgtEl>
                                        <p:attrNameLst>
                                          <p:attrName>ppt_x</p:attrName>
                                          <p:attrName>ppt_y</p:attrName>
                                        </p:attrNameLst>
                                      </p:cBhvr>
                                      <p:rCtr x="-7448" y="12986"/>
                                    </p:animMotion>
                                  </p:childTnLst>
                                </p:cTn>
                              </p:par>
                            </p:childTnLst>
                          </p:cTn>
                        </p:par>
                        <p:par>
                          <p:cTn id="22" fill="hold">
                            <p:stCondLst>
                              <p:cond delay="2000"/>
                            </p:stCondLst>
                            <p:childTnLst>
                              <p:par>
                                <p:cTn id="23" presetID="1" presetClass="exit" presetSubtype="0" fill="hold" grpId="1" nodeType="afterEffect">
                                  <p:stCondLst>
                                    <p:cond delay="0"/>
                                  </p:stCondLst>
                                  <p:childTnLst>
                                    <p:set>
                                      <p:cBhvr>
                                        <p:cTn id="24" dur="1" fill="hold">
                                          <p:stCondLst>
                                            <p:cond delay="0"/>
                                          </p:stCondLst>
                                        </p:cTn>
                                        <p:tgtEl>
                                          <p:spTgt spid="36"/>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0"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35" presetClass="path" presetSubtype="0" accel="50000" decel="50000" fill="hold" grpId="0" nodeType="clickEffect">
                                  <p:stCondLst>
                                    <p:cond delay="0"/>
                                  </p:stCondLst>
                                  <p:childTnLst>
                                    <p:animMotion origin="layout" path="M 0.00013 0.00046 L -0.21237 0.00092 " pathEditMode="relative" rAng="0" ptsTypes="AA">
                                      <p:cBhvr>
                                        <p:cTn id="47" dur="2000" fill="hold"/>
                                        <p:tgtEl>
                                          <p:spTgt spid="34"/>
                                        </p:tgtEl>
                                        <p:attrNameLst>
                                          <p:attrName>ppt_x</p:attrName>
                                          <p:attrName>ppt_y</p:attrName>
                                        </p:attrNameLst>
                                      </p:cBhvr>
                                      <p:rCtr x="-10625" y="23"/>
                                    </p:animMotion>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grpId="0" nodeType="clickEffect">
                                  <p:stCondLst>
                                    <p:cond delay="0"/>
                                  </p:stCondLst>
                                  <p:childTnLst>
                                    <p:animMotion origin="layout" path="M -4.16667E-7 1.11111E-6 L -0.1543 0.23889 L -0.26706 0.24051 " pathEditMode="relative" rAng="0" ptsTypes="AAA">
                                      <p:cBhvr>
                                        <p:cTn id="51" dur="2000" fill="hold"/>
                                        <p:tgtEl>
                                          <p:spTgt spid="35"/>
                                        </p:tgtEl>
                                        <p:attrNameLst>
                                          <p:attrName>ppt_x</p:attrName>
                                          <p:attrName>ppt_y</p:attrName>
                                        </p:attrNameLst>
                                      </p:cBhvr>
                                      <p:rCtr x="-13359" y="12014"/>
                                    </p:animMotion>
                                  </p:childTnLst>
                                </p:cTn>
                              </p:par>
                              <p:par>
                                <p:cTn id="52" presetID="10" presetClass="entr" presetSubtype="0"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500"/>
                                        <p:tgtEl>
                                          <p:spTgt spid="5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par>
                                <p:cTn id="74" presetID="10" presetClass="entr" presetSubtype="0" fill="hold" nodeType="with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fade">
                                      <p:cBhvr>
                                        <p:cTn id="76" dur="500"/>
                                        <p:tgtEl>
                                          <p:spTgt spid="56"/>
                                        </p:tgtEl>
                                      </p:cBhvr>
                                    </p:animEffect>
                                  </p:childTnLst>
                                </p:cTn>
                              </p:par>
                              <p:par>
                                <p:cTn id="77" presetID="10" presetClass="entr" presetSubtype="0" fill="hold" nodeType="with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500"/>
                                        <p:tgtEl>
                                          <p:spTgt spid="5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10" presetClass="entr" presetSubtype="0" fill="hold" nodeType="with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0"/>
                                        </p:tgtEl>
                                        <p:attrNameLst>
                                          <p:attrName>style.visibility</p:attrName>
                                        </p:attrNameLst>
                                      </p:cBhvr>
                                      <p:to>
                                        <p:strVal val="visible"/>
                                      </p:to>
                                    </p:set>
                                    <p:animEffect transition="in" filter="fade">
                                      <p:cBhvr>
                                        <p:cTn id="88" dur="500"/>
                                        <p:tgtEl>
                                          <p:spTgt spid="60"/>
                                        </p:tgtEl>
                                      </p:cBhvr>
                                    </p:animEffect>
                                  </p:childTnLst>
                                </p:cTn>
                              </p:par>
                              <p:par>
                                <p:cTn id="89" presetID="10" presetClass="entr" presetSubtype="0" fill="hold"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fade">
                                      <p:cBhvr>
                                        <p:cTn id="91" dur="500"/>
                                        <p:tgtEl>
                                          <p:spTgt spid="6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fade">
                                      <p:cBhvr>
                                        <p:cTn id="94" dur="500"/>
                                        <p:tgtEl>
                                          <p:spTgt spid="62"/>
                                        </p:tgtEl>
                                      </p:cBhvr>
                                    </p:animEffect>
                                  </p:childTnLst>
                                </p:cTn>
                              </p:par>
                              <p:par>
                                <p:cTn id="95" presetID="10" presetClass="entr" presetSubtype="0" fill="hold" nodeType="withEffect">
                                  <p:stCondLst>
                                    <p:cond delay="0"/>
                                  </p:stCondLst>
                                  <p:childTnLst>
                                    <p:set>
                                      <p:cBhvr>
                                        <p:cTn id="96" dur="1" fill="hold">
                                          <p:stCondLst>
                                            <p:cond delay="0"/>
                                          </p:stCondLst>
                                        </p:cTn>
                                        <p:tgtEl>
                                          <p:spTgt spid="63"/>
                                        </p:tgtEl>
                                        <p:attrNameLst>
                                          <p:attrName>style.visibility</p:attrName>
                                        </p:attrNameLst>
                                      </p:cBhvr>
                                      <p:to>
                                        <p:strVal val="visible"/>
                                      </p:to>
                                    </p:set>
                                    <p:animEffect transition="in" filter="fade">
                                      <p:cBhvr>
                                        <p:cTn id="9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9" grpId="0" animBg="1"/>
      <p:bldP spid="34" grpId="0" animBg="1"/>
      <p:bldP spid="34" grpId="1" animBg="1"/>
      <p:bldP spid="35" grpId="0" animBg="1"/>
      <p:bldP spid="36" grpId="0" animBg="1"/>
      <p:bldP spid="36" grpId="1" animBg="1"/>
      <p:bldP spid="45" grpId="0"/>
      <p:bldP spid="46" grpId="0"/>
      <p:bldP spid="47" grpId="0"/>
      <p:bldP spid="48" grpId="0"/>
      <p:bldP spid="49" grpId="0" animBg="1"/>
      <p:bldP spid="50" grpId="0"/>
      <p:bldP spid="51" grpId="0" animBg="1"/>
      <p:bldP spid="52" grpId="0"/>
      <p:bldP spid="54" grpId="0"/>
      <p:bldP spid="55" grpId="0"/>
      <p:bldP spid="58" grpId="0"/>
      <p:bldP spid="60" grpId="0"/>
      <p:bldP spid="6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435" name="Picture 67" descr="http://www.psdgraphics.com/file/glossy-light-bulb.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888" r="23761"/>
          <a:stretch/>
        </p:blipFill>
        <p:spPr bwMode="auto">
          <a:xfrm rot="10800000">
            <a:off x="5296946" y="1702356"/>
            <a:ext cx="542926" cy="845820"/>
          </a:xfrm>
          <a:prstGeom prst="rect">
            <a:avLst/>
          </a:prstGeom>
          <a:noFill/>
          <a:extLst>
            <a:ext uri="{909E8E84-426E-40DD-AFC4-6F175D3DCCD1}">
              <a14:hiddenFill xmlns:a14="http://schemas.microsoft.com/office/drawing/2010/main">
                <a:solidFill>
                  <a:srgbClr val="FFFFFF"/>
                </a:solidFill>
              </a14:hiddenFill>
            </a:ext>
          </a:extLst>
        </p:spPr>
      </p:pic>
      <p:sp>
        <p:nvSpPr>
          <p:cNvPr id="2" name="Cím 1"/>
          <p:cNvSpPr>
            <a:spLocks noGrp="1"/>
          </p:cNvSpPr>
          <p:nvPr>
            <p:ph type="title"/>
          </p:nvPr>
        </p:nvSpPr>
        <p:spPr/>
        <p:txBody>
          <a:bodyPr/>
          <a:lstStyle/>
          <a:p>
            <a:r>
              <a:rPr lang="hu-HU" dirty="0" smtClean="0"/>
              <a:t>Fény terjedése közegben</a:t>
            </a:r>
            <a:endParaRPr lang="en-US" dirty="0"/>
          </a:p>
        </p:txBody>
      </p:sp>
      <p:pic>
        <p:nvPicPr>
          <p:cNvPr id="4" name="Picture 87"/>
          <p:cNvPicPr>
            <a:picLocks noChangeAspect="1"/>
          </p:cNvPicPr>
          <p:nvPr/>
        </p:nvPicPr>
        <p:blipFill>
          <a:blip r:embed="rId4" cstate="print"/>
          <a:stretch>
            <a:fillRect/>
          </a:stretch>
        </p:blipFill>
        <p:spPr>
          <a:xfrm>
            <a:off x="749137" y="3672455"/>
            <a:ext cx="554264" cy="488118"/>
          </a:xfrm>
          <a:prstGeom prst="rect">
            <a:avLst/>
          </a:prstGeom>
        </p:spPr>
      </p:pic>
      <p:sp>
        <p:nvSpPr>
          <p:cNvPr id="58" name="Oval 70"/>
          <p:cNvSpPr>
            <a:spLocks noChangeArrowheads="1"/>
          </p:cNvSpPr>
          <p:nvPr/>
        </p:nvSpPr>
        <p:spPr bwMode="auto">
          <a:xfrm rot="17935720">
            <a:off x="6945910" y="3712075"/>
            <a:ext cx="2030699" cy="700049"/>
          </a:xfrm>
          <a:prstGeom prst="ellipse">
            <a:avLst/>
          </a:prstGeom>
          <a:solidFill>
            <a:schemeClr val="accent1"/>
          </a:solidFill>
          <a:ln w="12700">
            <a:solidFill>
              <a:schemeClr val="accent1"/>
            </a:solidFill>
            <a:round/>
            <a:headEnd/>
            <a:tailEnd/>
          </a:ln>
        </p:spPr>
        <p:txBody>
          <a:bodyPr wrap="none" anchor="ctr"/>
          <a:lstStyle>
            <a:lvl1pPr>
              <a:defRPr sz="2200" b="1">
                <a:solidFill>
                  <a:schemeClr val="tx1"/>
                </a:solidFill>
                <a:latin typeface="Times New Roman" panose="02020603050405020304" pitchFamily="18" charset="0"/>
              </a:defRPr>
            </a:lvl1pPr>
            <a:lvl2pPr marL="742950" indent="-285750">
              <a:defRPr sz="2200" b="1">
                <a:solidFill>
                  <a:schemeClr val="tx1"/>
                </a:solidFill>
                <a:latin typeface="Times New Roman" panose="02020603050405020304" pitchFamily="18" charset="0"/>
              </a:defRPr>
            </a:lvl2pPr>
            <a:lvl3pPr marL="1143000" indent="-228600">
              <a:defRPr sz="2200" b="1">
                <a:solidFill>
                  <a:schemeClr val="tx1"/>
                </a:solidFill>
                <a:latin typeface="Times New Roman" panose="02020603050405020304" pitchFamily="18" charset="0"/>
              </a:defRPr>
            </a:lvl3pPr>
            <a:lvl4pPr marL="1600200" indent="-228600">
              <a:defRPr sz="2200" b="1">
                <a:solidFill>
                  <a:schemeClr val="tx1"/>
                </a:solidFill>
                <a:latin typeface="Times New Roman" panose="02020603050405020304" pitchFamily="18" charset="0"/>
              </a:defRPr>
            </a:lvl4pPr>
            <a:lvl5pPr marL="2057400" indent="-228600">
              <a:defRPr sz="22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defRPr>
            </a:lvl9pPr>
          </a:lstStyle>
          <a:p>
            <a:endParaRPr lang="en-US" altLang="en-US" sz="1650"/>
          </a:p>
        </p:txBody>
      </p:sp>
      <p:sp>
        <p:nvSpPr>
          <p:cNvPr id="59" name="Line 71"/>
          <p:cNvSpPr>
            <a:spLocks noChangeShapeType="1"/>
          </p:cNvSpPr>
          <p:nvPr/>
        </p:nvSpPr>
        <p:spPr bwMode="auto">
          <a:xfrm flipH="1" flipV="1">
            <a:off x="1401418" y="3916514"/>
            <a:ext cx="6225871" cy="0"/>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350" dirty="0">
              <a:latin typeface="Whipsmart" panose="020B0502030203050204" pitchFamily="34" charset="0"/>
            </a:endParaRPr>
          </a:p>
        </p:txBody>
      </p:sp>
      <p:sp>
        <p:nvSpPr>
          <p:cNvPr id="63" name="Line 75"/>
          <p:cNvSpPr>
            <a:spLocks noChangeShapeType="1"/>
          </p:cNvSpPr>
          <p:nvPr/>
        </p:nvSpPr>
        <p:spPr bwMode="auto">
          <a:xfrm>
            <a:off x="5839871" y="2383901"/>
            <a:ext cx="1787418" cy="1532613"/>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350" dirty="0">
              <a:latin typeface="Whipsmart" panose="020B0502030203050204" pitchFamily="34" charset="0"/>
            </a:endParaRPr>
          </a:p>
        </p:txBody>
      </p:sp>
      <p:sp>
        <p:nvSpPr>
          <p:cNvPr id="3" name="Cloud 2"/>
          <p:cNvSpPr/>
          <p:nvPr/>
        </p:nvSpPr>
        <p:spPr>
          <a:xfrm>
            <a:off x="2819245" y="2878870"/>
            <a:ext cx="2749163" cy="2164742"/>
          </a:xfrm>
          <a:prstGeom prst="cloud">
            <a:avLst/>
          </a:prstGeom>
          <a:solidFill>
            <a:srgbClr val="0070C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0091341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Diffegyenlet megoldása</a:t>
            </a:r>
            <a:endParaRPr lang="en-US" dirty="0"/>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48246" y="2769541"/>
            <a:ext cx="6178932" cy="899305"/>
          </a:xfrm>
          <a:prstGeom prst="rect">
            <a:avLst/>
          </a:prstGeom>
        </p:spPr>
      </p:pic>
      <p:sp>
        <p:nvSpPr>
          <p:cNvPr id="4" name="Text Box 18"/>
          <p:cNvSpPr txBox="1">
            <a:spLocks noChangeArrowheads="1"/>
          </p:cNvSpPr>
          <p:nvPr/>
        </p:nvSpPr>
        <p:spPr bwMode="auto">
          <a:xfrm>
            <a:off x="2882066" y="3946926"/>
            <a:ext cx="45408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hu-HU" altLang="en-US" dirty="0" smtClean="0">
                <a:latin typeface="Whipsmart" panose="020B0502030203050204" pitchFamily="34" charset="0"/>
              </a:rPr>
              <a:t>radiancia a sugár-felület metszéspontban</a:t>
            </a:r>
            <a:endParaRPr lang="hu-HU" altLang="en-US" dirty="0">
              <a:latin typeface="Whipsmart" panose="020B0502030203050204" pitchFamily="34" charset="0"/>
            </a:endParaRPr>
          </a:p>
        </p:txBody>
      </p:sp>
      <p:cxnSp>
        <p:nvCxnSpPr>
          <p:cNvPr id="5" name="Straight Arrow Connector 4"/>
          <p:cNvCxnSpPr/>
          <p:nvPr/>
        </p:nvCxnSpPr>
        <p:spPr>
          <a:xfrm flipH="1" flipV="1">
            <a:off x="2953222" y="3481125"/>
            <a:ext cx="372290" cy="4658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 Box 18"/>
          <p:cNvSpPr txBox="1">
            <a:spLocks noChangeArrowheads="1"/>
          </p:cNvSpPr>
          <p:nvPr/>
        </p:nvSpPr>
        <p:spPr bwMode="auto">
          <a:xfrm>
            <a:off x="-65387" y="4390240"/>
            <a:ext cx="294745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dirty="0">
                <a:latin typeface="Whipsmart" panose="020B0502030203050204" pitchFamily="34" charset="0"/>
              </a:rPr>
              <a:t>radiance </a:t>
            </a:r>
            <a:r>
              <a:rPr lang="hu-HU" altLang="en-US" dirty="0" smtClean="0">
                <a:latin typeface="Whipsmart" panose="020B0502030203050204" pitchFamily="34" charset="0"/>
              </a:rPr>
              <a:t>a sugár keződponjában</a:t>
            </a:r>
            <a:r>
              <a:rPr lang="en-US" altLang="en-US" dirty="0" smtClean="0">
                <a:latin typeface="Whipsmart" panose="020B0502030203050204" pitchFamily="34" charset="0"/>
              </a:rPr>
              <a:t>,</a:t>
            </a:r>
          </a:p>
          <a:p>
            <a:r>
              <a:rPr lang="hu-HU" altLang="en-US" dirty="0" smtClean="0">
                <a:latin typeface="Whipsmart" panose="020B0502030203050204" pitchFamily="34" charset="0"/>
              </a:rPr>
              <a:t>a metszésponttól </a:t>
            </a:r>
          </a:p>
          <a:p>
            <a:r>
              <a:rPr lang="hu-HU" altLang="en-US" dirty="0" smtClean="0">
                <a:latin typeface="Whipsmart" panose="020B0502030203050204" pitchFamily="34" charset="0"/>
              </a:rPr>
              <a:t>távolságra</a:t>
            </a:r>
            <a:endParaRPr lang="hu-HU" altLang="en-US" dirty="0">
              <a:latin typeface="Whipsmart" panose="020B0502030203050204" pitchFamily="34" charset="0"/>
            </a:endParaRPr>
          </a:p>
        </p:txBody>
      </p:sp>
      <p:cxnSp>
        <p:nvCxnSpPr>
          <p:cNvPr id="7" name="Straight Arrow Connector 6"/>
          <p:cNvCxnSpPr>
            <a:stCxn id="6" idx="0"/>
          </p:cNvCxnSpPr>
          <p:nvPr/>
        </p:nvCxnSpPr>
        <p:spPr>
          <a:xfrm flipH="1" flipV="1">
            <a:off x="1293354" y="3503614"/>
            <a:ext cx="114986" cy="8866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168149" y="5294632"/>
            <a:ext cx="122934" cy="176852"/>
          </a:xfrm>
          <a:prstGeom prst="rect">
            <a:avLst/>
          </a:prstGeom>
        </p:spPr>
      </p:pic>
      <p:sp>
        <p:nvSpPr>
          <p:cNvPr id="9" name="Text Box 18"/>
          <p:cNvSpPr txBox="1">
            <a:spLocks noChangeArrowheads="1"/>
          </p:cNvSpPr>
          <p:nvPr/>
        </p:nvSpPr>
        <p:spPr bwMode="auto">
          <a:xfrm>
            <a:off x="4285294" y="2118199"/>
            <a:ext cx="4540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hu-HU" altLang="en-US" dirty="0" smtClean="0">
                <a:latin typeface="Whipsmart" panose="020B0502030203050204" pitchFamily="34" charset="0"/>
              </a:rPr>
              <a:t>elveszett százalék</a:t>
            </a:r>
            <a:endParaRPr lang="hu-HU" altLang="en-US" dirty="0">
              <a:latin typeface="Whipsmart" panose="020B0502030203050204" pitchFamily="34" charset="0"/>
            </a:endParaRPr>
          </a:p>
        </p:txBody>
      </p:sp>
      <p:cxnSp>
        <p:nvCxnSpPr>
          <p:cNvPr id="10" name="Straight Arrow Connector 9"/>
          <p:cNvCxnSpPr>
            <a:stCxn id="9" idx="1"/>
          </p:cNvCxnSpPr>
          <p:nvPr/>
        </p:nvCxnSpPr>
        <p:spPr>
          <a:xfrm flipH="1">
            <a:off x="3854394" y="2349032"/>
            <a:ext cx="430900" cy="5998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 Box 18"/>
          <p:cNvSpPr txBox="1">
            <a:spLocks noChangeArrowheads="1"/>
          </p:cNvSpPr>
          <p:nvPr/>
        </p:nvSpPr>
        <p:spPr bwMode="auto">
          <a:xfrm>
            <a:off x="5817992" y="4967560"/>
            <a:ext cx="320993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hu-HU" altLang="en-US" dirty="0" smtClean="0">
                <a:latin typeface="Whipsmart" panose="020B0502030203050204" pitchFamily="34" charset="0"/>
              </a:rPr>
              <a:t>összeszedett többletradiancia</a:t>
            </a:r>
            <a:endParaRPr lang="hu-HU" altLang="en-US" dirty="0">
              <a:latin typeface="Whipsmart" panose="020B0502030203050204" pitchFamily="34" charset="0"/>
            </a:endParaRPr>
          </a:p>
        </p:txBody>
      </p:sp>
      <p:cxnSp>
        <p:nvCxnSpPr>
          <p:cNvPr id="12" name="Straight Arrow Connector 11"/>
          <p:cNvCxnSpPr>
            <a:stCxn id="11" idx="0"/>
          </p:cNvCxnSpPr>
          <p:nvPr/>
        </p:nvCxnSpPr>
        <p:spPr>
          <a:xfrm flipH="1" flipV="1">
            <a:off x="6808555" y="3526514"/>
            <a:ext cx="614404" cy="14410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1687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Köd shaderben</a:t>
            </a:r>
            <a:endParaRPr lang="en-US" dirty="0"/>
          </a:p>
        </p:txBody>
      </p:sp>
      <p:sp>
        <p:nvSpPr>
          <p:cNvPr id="3" name="Content Placeholder 2"/>
          <p:cNvSpPr>
            <a:spLocks noGrp="1"/>
          </p:cNvSpPr>
          <p:nvPr>
            <p:ph idx="1"/>
          </p:nvPr>
        </p:nvSpPr>
        <p:spPr/>
        <p:txBody>
          <a:bodyPr/>
          <a:lstStyle/>
          <a:p>
            <a:r>
              <a:rPr lang="hu-HU" dirty="0" smtClean="0"/>
              <a:t>válasszunk csillapítást és forrástagot, tudjuk ezeket könnyen változtatni</a:t>
            </a:r>
          </a:p>
          <a:p>
            <a:pPr lvl="1"/>
            <a:r>
              <a:rPr lang="hu-HU" dirty="0" smtClean="0"/>
              <a:t>ergo érdemes ezekre változót gyártani</a:t>
            </a:r>
          </a:p>
          <a:p>
            <a:pPr lvl="1"/>
            <a:r>
              <a:rPr lang="hu-HU" dirty="0" smtClean="0"/>
              <a:t>lehet skalár, vagy RGB, ha színes a köd</a:t>
            </a:r>
          </a:p>
          <a:p>
            <a:r>
              <a:rPr lang="hu-HU" dirty="0" smtClean="0"/>
              <a:t>a fenti képletet értékeljük ki a FS </a:t>
            </a:r>
            <a:r>
              <a:rPr lang="hu-HU" dirty="0" err="1" smtClean="0"/>
              <a:t>végefelé</a:t>
            </a:r>
            <a:endParaRPr lang="hu-HU" dirty="0" smtClean="0"/>
          </a:p>
          <a:p>
            <a:r>
              <a:rPr lang="hu-HU" dirty="0" smtClean="0"/>
              <a:t>a háttér végtelen messze legyen</a:t>
            </a:r>
          </a:p>
          <a:p>
            <a:endParaRPr lang="en-US" dirty="0"/>
          </a:p>
        </p:txBody>
      </p:sp>
    </p:spTree>
    <p:extLst>
      <p:ext uri="{BB962C8B-B14F-4D97-AF65-F5344CB8AC3E}">
        <p14:creationId xmlns:p14="http://schemas.microsoft.com/office/powerpoint/2010/main" val="41685894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Nulla </a:t>
            </a:r>
            <a:r>
              <a:rPr lang="hu-HU" dirty="0"/>
              <a:t>forráshatás, fekete köd</a:t>
            </a:r>
            <a:endParaRPr lang="en-US" dirty="0"/>
          </a:p>
        </p:txBody>
      </p:sp>
      <p:pic>
        <p:nvPicPr>
          <p:cNvPr id="4" name="Picture 3"/>
          <p:cNvPicPr>
            <a:picLocks noChangeAspect="1"/>
          </p:cNvPicPr>
          <p:nvPr/>
        </p:nvPicPr>
        <p:blipFill>
          <a:blip r:embed="rId2"/>
          <a:stretch>
            <a:fillRect/>
          </a:stretch>
        </p:blipFill>
        <p:spPr>
          <a:xfrm>
            <a:off x="628649" y="1387279"/>
            <a:ext cx="7324905" cy="5269181"/>
          </a:xfrm>
          <a:prstGeom prst="rect">
            <a:avLst/>
          </a:prstGeom>
        </p:spPr>
      </p:pic>
    </p:spTree>
    <p:extLst>
      <p:ext uri="{BB962C8B-B14F-4D97-AF65-F5344CB8AC3E}">
        <p14:creationId xmlns:p14="http://schemas.microsoft.com/office/powerpoint/2010/main" val="17485496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Színes </a:t>
            </a:r>
            <a:r>
              <a:rPr lang="hu-HU" dirty="0"/>
              <a:t>köd, nem látszik a háttér (nyilván)</a:t>
            </a:r>
            <a:endParaRPr lang="en-US" dirty="0"/>
          </a:p>
        </p:txBody>
      </p:sp>
      <p:pic>
        <p:nvPicPr>
          <p:cNvPr id="5" name="Picture 4"/>
          <p:cNvPicPr>
            <a:picLocks noChangeAspect="1"/>
          </p:cNvPicPr>
          <p:nvPr/>
        </p:nvPicPr>
        <p:blipFill>
          <a:blip r:embed="rId2"/>
          <a:stretch>
            <a:fillRect/>
          </a:stretch>
        </p:blipFill>
        <p:spPr>
          <a:xfrm>
            <a:off x="1038944" y="1690689"/>
            <a:ext cx="7066112" cy="5083020"/>
          </a:xfrm>
          <a:prstGeom prst="rect">
            <a:avLst/>
          </a:prstGeom>
        </p:spPr>
      </p:pic>
    </p:spTree>
    <p:extLst>
      <p:ext uri="{BB962C8B-B14F-4D97-AF65-F5344CB8AC3E}">
        <p14:creationId xmlns:p14="http://schemas.microsoft.com/office/powerpoint/2010/main" val="29939580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Nem-konstans köd</a:t>
            </a:r>
            <a:endParaRPr lang="en-US" dirty="0"/>
          </a:p>
        </p:txBody>
      </p:sp>
      <p:sp>
        <p:nvSpPr>
          <p:cNvPr id="3" name="Content Placeholder 2"/>
          <p:cNvSpPr>
            <a:spLocks noGrp="1"/>
          </p:cNvSpPr>
          <p:nvPr>
            <p:ph idx="1"/>
          </p:nvPr>
        </p:nvSpPr>
        <p:spPr/>
        <p:txBody>
          <a:bodyPr/>
          <a:lstStyle/>
          <a:p>
            <a:r>
              <a:rPr lang="hu-HU" dirty="0" smtClean="0"/>
              <a:t>lejjebb sűrűbb, feljebb ritkább</a:t>
            </a:r>
            <a:r>
              <a:rPr lang="en-US" dirty="0" smtClean="0"/>
              <a:t>, </a:t>
            </a:r>
            <a:r>
              <a:rPr lang="en-US" dirty="0" err="1" smtClean="0"/>
              <a:t>exponenci</a:t>
            </a:r>
            <a:r>
              <a:rPr lang="hu-HU" dirty="0" err="1" smtClean="0"/>
              <a:t>álisan</a:t>
            </a:r>
            <a:endParaRPr lang="en-US" dirty="0" smtClean="0"/>
          </a:p>
          <a:p>
            <a:endParaRPr lang="en-US" dirty="0"/>
          </a:p>
          <a:p>
            <a:endParaRPr lang="en-US" dirty="0" smtClean="0"/>
          </a:p>
          <a:p>
            <a:endParaRPr lang="en-US" dirty="0"/>
          </a:p>
          <a:p>
            <a:r>
              <a:rPr lang="hu-HU" dirty="0" smtClean="0"/>
              <a:t>y a sugáron</a:t>
            </a:r>
            <a:endParaRPr lang="en-US" dirty="0" smtClean="0"/>
          </a:p>
          <a:p>
            <a:endParaRPr lang="en-US" dirty="0"/>
          </a:p>
          <a:p>
            <a:pPr marL="0" indent="0">
              <a:buNone/>
            </a:pPr>
            <a:endParaRPr lang="hu-HU" dirty="0" smtClean="0"/>
          </a:p>
          <a:p>
            <a:endParaRPr lang="en-US" dirty="0"/>
          </a:p>
        </p:txBody>
      </p:sp>
      <p:pic>
        <p:nvPicPr>
          <p:cNvPr id="17" name="Picture 1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14419" y="2496923"/>
            <a:ext cx="1790151" cy="392128"/>
          </a:xfrm>
          <a:prstGeom prst="rect">
            <a:avLst/>
          </a:prstGeom>
        </p:spPr>
      </p:pic>
      <p:pic>
        <p:nvPicPr>
          <p:cNvPr id="18" name="Picture 1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236204" y="3052771"/>
            <a:ext cx="1746581" cy="392128"/>
          </a:xfrm>
          <a:prstGeom prst="rect">
            <a:avLst/>
          </a:prstGeom>
        </p:spPr>
      </p:pic>
      <p:pic>
        <p:nvPicPr>
          <p:cNvPr id="19" name="Picture 1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374088" y="4925554"/>
            <a:ext cx="6544972" cy="830023"/>
          </a:xfrm>
          <a:prstGeom prst="rect">
            <a:avLst/>
          </a:prstGeom>
        </p:spPr>
      </p:pic>
      <p:pic>
        <p:nvPicPr>
          <p:cNvPr id="4" name="Picture 3"/>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74088" y="4409857"/>
            <a:ext cx="3944014" cy="380762"/>
          </a:xfrm>
          <a:prstGeom prst="rect">
            <a:avLst/>
          </a:prstGeom>
        </p:spPr>
      </p:pic>
    </p:spTree>
    <p:extLst>
      <p:ext uri="{BB962C8B-B14F-4D97-AF65-F5344CB8AC3E}">
        <p14:creationId xmlns:p14="http://schemas.microsoft.com/office/powerpoint/2010/main" val="227081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Diffegyenlet</a:t>
            </a:r>
            <a:r>
              <a:rPr lang="en-US" dirty="0" smtClean="0"/>
              <a:t> </a:t>
            </a:r>
            <a:r>
              <a:rPr lang="en-US" dirty="0" err="1" smtClean="0"/>
              <a:t>megold</a:t>
            </a:r>
            <a:r>
              <a:rPr lang="hu-HU" dirty="0" smtClean="0"/>
              <a:t>ás</a:t>
            </a:r>
            <a:endParaRPr lang="en-US" dirty="0"/>
          </a:p>
        </p:txBody>
      </p:sp>
      <p:pic>
        <p:nvPicPr>
          <p:cNvPr id="3" name="Picture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52400" y="2684214"/>
            <a:ext cx="8834528" cy="846928"/>
          </a:xfrm>
          <a:prstGeom prst="rect">
            <a:avLst/>
          </a:prstGeom>
        </p:spPr>
      </p:pic>
    </p:spTree>
    <p:extLst>
      <p:ext uri="{BB962C8B-B14F-4D97-AF65-F5344CB8AC3E}">
        <p14:creationId xmlns:p14="http://schemas.microsoft.com/office/powerpoint/2010/main" val="305371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t>
            </a:r>
            <a:r>
              <a:rPr lang="hu-HU" dirty="0" smtClean="0"/>
              <a:t>á</a:t>
            </a:r>
            <a:r>
              <a:rPr lang="en-US" dirty="0" err="1" smtClean="0"/>
              <a:t>rt</a:t>
            </a:r>
            <a:r>
              <a:rPr lang="en-US" dirty="0" smtClean="0"/>
              <a:t> </a:t>
            </a:r>
            <a:r>
              <a:rPr lang="en-US" dirty="0" err="1" smtClean="0"/>
              <a:t>eredm</a:t>
            </a:r>
            <a:r>
              <a:rPr lang="hu-HU" dirty="0" err="1" smtClean="0"/>
              <a:t>ény</a:t>
            </a:r>
            <a:endParaRPr lang="en-US" dirty="0"/>
          </a:p>
        </p:txBody>
      </p:sp>
      <p:pic>
        <p:nvPicPr>
          <p:cNvPr id="5" name="Picture 4"/>
          <p:cNvPicPr>
            <a:picLocks noChangeAspect="1"/>
          </p:cNvPicPr>
          <p:nvPr/>
        </p:nvPicPr>
        <p:blipFill>
          <a:blip r:embed="rId2"/>
          <a:stretch>
            <a:fillRect/>
          </a:stretch>
        </p:blipFill>
        <p:spPr>
          <a:xfrm>
            <a:off x="1829594" y="1517354"/>
            <a:ext cx="5484812" cy="4742158"/>
          </a:xfrm>
          <a:prstGeom prst="rect">
            <a:avLst/>
          </a:prstGeom>
        </p:spPr>
      </p:pic>
    </p:spTree>
    <p:extLst>
      <p:ext uri="{BB962C8B-B14F-4D97-AF65-F5344CB8AC3E}">
        <p14:creationId xmlns:p14="http://schemas.microsoft.com/office/powerpoint/2010/main" val="89992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hu-HU" dirty="0" smtClean="0"/>
              <a:t>Plakátok, részecskerendszerek</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270290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hu-HU"/>
              <a:t>Képalapú festés</a:t>
            </a:r>
            <a:endParaRPr lang="en-US"/>
          </a:p>
        </p:txBody>
      </p:sp>
      <p:sp>
        <p:nvSpPr>
          <p:cNvPr id="100355" name="Rectangle 3"/>
          <p:cNvSpPr>
            <a:spLocks noGrp="1" noChangeArrowheads="1"/>
          </p:cNvSpPr>
          <p:nvPr>
            <p:ph type="body" idx="1"/>
          </p:nvPr>
        </p:nvSpPr>
        <p:spPr/>
        <p:txBody>
          <a:bodyPr/>
          <a:lstStyle/>
          <a:p>
            <a:r>
              <a:rPr lang="hu-HU"/>
              <a:t>Montázs: képet képekből</a:t>
            </a:r>
          </a:p>
          <a:p>
            <a:r>
              <a:rPr lang="hu-HU"/>
              <a:t>2D grafika jellemző eszköze</a:t>
            </a:r>
          </a:p>
          <a:p>
            <a:pPr lvl="1"/>
            <a:r>
              <a:rPr lang="hu-HU"/>
              <a:t>modell</a:t>
            </a:r>
            <a:r>
              <a:rPr lang="en-US"/>
              <a:t>:</a:t>
            </a:r>
            <a:r>
              <a:rPr lang="hu-HU"/>
              <a:t> kép </a:t>
            </a:r>
            <a:r>
              <a:rPr lang="en-US"/>
              <a:t>[sprite]</a:t>
            </a:r>
          </a:p>
          <a:p>
            <a:r>
              <a:rPr lang="en-US"/>
              <a:t>3D</a:t>
            </a:r>
          </a:p>
          <a:p>
            <a:pPr lvl="1"/>
            <a:r>
              <a:rPr lang="hu-HU"/>
              <a:t>2D képével helyettesítsük a komplex geometriát</a:t>
            </a:r>
          </a:p>
          <a:p>
            <a:pPr lvl="1"/>
            <a:r>
              <a:rPr lang="hu-HU"/>
              <a:t>Image-based rendering</a:t>
            </a:r>
          </a:p>
        </p:txBody>
      </p:sp>
    </p:spTree>
    <p:extLst>
      <p:ext uri="{BB962C8B-B14F-4D97-AF65-F5344CB8AC3E}">
        <p14:creationId xmlns:p14="http://schemas.microsoft.com/office/powerpoint/2010/main" val="3205922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hu-HU"/>
              <a:t>A sprite evolúciója</a:t>
            </a:r>
            <a:endParaRPr lang="en-US"/>
          </a:p>
        </p:txBody>
      </p:sp>
      <p:sp>
        <p:nvSpPr>
          <p:cNvPr id="101379" name="Rectangle 3"/>
          <p:cNvSpPr>
            <a:spLocks noGrp="1" noChangeArrowheads="1"/>
          </p:cNvSpPr>
          <p:nvPr>
            <p:ph type="body" idx="1"/>
          </p:nvPr>
        </p:nvSpPr>
        <p:spPr/>
        <p:txBody>
          <a:bodyPr/>
          <a:lstStyle/>
          <a:p>
            <a:r>
              <a:rPr lang="hu-HU"/>
              <a:t>C64</a:t>
            </a:r>
          </a:p>
          <a:p>
            <a:pPr lvl="1"/>
            <a:r>
              <a:rPr lang="hu-HU"/>
              <a:t>2D grafika</a:t>
            </a:r>
          </a:p>
          <a:p>
            <a:pPr lvl="1"/>
            <a:r>
              <a:rPr lang="hu-HU"/>
              <a:t>hardver támogatás: 8db 24x21-es bitmap kirakása adott pixelkoordinátákra</a:t>
            </a:r>
          </a:p>
          <a:p>
            <a:pPr lvl="1"/>
            <a:r>
              <a:rPr lang="hu-HU"/>
              <a:t>nincs elforgatás, skálázás</a:t>
            </a:r>
          </a:p>
          <a:p>
            <a:pPr lvl="1"/>
            <a:r>
              <a:rPr lang="hu-HU"/>
              <a:t>blitter: bit block transfer</a:t>
            </a:r>
          </a:p>
          <a:p>
            <a:pPr lvl="2"/>
            <a:r>
              <a:rPr lang="hu-HU"/>
              <a:t>sprite mem </a:t>
            </a:r>
            <a:r>
              <a:rPr lang="hu-HU">
                <a:cs typeface="Arial" charset="0"/>
              </a:rPr>
              <a:t>→ frame buffer</a:t>
            </a:r>
          </a:p>
        </p:txBody>
      </p:sp>
      <p:pic>
        <p:nvPicPr>
          <p:cNvPr id="1026" name="Picture 2"/>
          <p:cNvPicPr>
            <a:picLocks noChangeAspect="1" noChangeArrowheads="1"/>
          </p:cNvPicPr>
          <p:nvPr/>
        </p:nvPicPr>
        <p:blipFill>
          <a:blip r:embed="rId2" cstate="print"/>
          <a:srcRect/>
          <a:stretch>
            <a:fillRect/>
          </a:stretch>
        </p:blipFill>
        <p:spPr bwMode="auto">
          <a:xfrm>
            <a:off x="5181600" y="3886200"/>
            <a:ext cx="3657600" cy="2686050"/>
          </a:xfrm>
          <a:prstGeom prst="rect">
            <a:avLst/>
          </a:prstGeom>
          <a:noFill/>
          <a:ln w="9525">
            <a:noFill/>
            <a:miter lim="800000"/>
            <a:headEnd/>
            <a:tailEnd/>
          </a:ln>
        </p:spPr>
      </p:pic>
    </p:spTree>
    <p:extLst>
      <p:ext uri="{BB962C8B-B14F-4D97-AF65-F5344CB8AC3E}">
        <p14:creationId xmlns:p14="http://schemas.microsoft.com/office/powerpoint/2010/main" val="41140168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Radianca változása differenciális szakaszon</a:t>
            </a:r>
            <a:endParaRPr lang="en-US" dirty="0"/>
          </a:p>
        </p:txBody>
      </p:sp>
      <p:sp>
        <p:nvSpPr>
          <p:cNvPr id="3" name="Folyamatábra: Közvetlen elérésű tárolás 5"/>
          <p:cNvSpPr>
            <a:spLocks noChangeArrowheads="1"/>
          </p:cNvSpPr>
          <p:nvPr/>
        </p:nvSpPr>
        <p:spPr bwMode="auto">
          <a:xfrm>
            <a:off x="3360891" y="2840163"/>
            <a:ext cx="1835944" cy="1459706"/>
          </a:xfrm>
          <a:prstGeom prst="flowChartMagneticDrum">
            <a:avLst/>
          </a:prstGeom>
          <a:noFill/>
          <a:ln w="38100"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defPPr>
              <a:defRPr lang="hu-HU"/>
            </a:defPPr>
            <a:lvl1pPr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5pPr>
            <a:lvl6pPr marL="2286000" algn="l" defTabSz="914400" rtl="0" eaLnBrk="1" latinLnBrk="0" hangingPunct="1">
              <a:defRPr sz="2200" kern="1200">
                <a:solidFill>
                  <a:schemeClr val="tx1"/>
                </a:solidFill>
                <a:latin typeface="Times New Roman" panose="02020603050405020304" pitchFamily="18" charset="0"/>
                <a:ea typeface="+mn-ea"/>
                <a:cs typeface="+mn-cs"/>
              </a:defRPr>
            </a:lvl6pPr>
            <a:lvl7pPr marL="2743200" algn="l" defTabSz="914400" rtl="0" eaLnBrk="1" latinLnBrk="0" hangingPunct="1">
              <a:defRPr sz="2200" kern="1200">
                <a:solidFill>
                  <a:schemeClr val="tx1"/>
                </a:solidFill>
                <a:latin typeface="Times New Roman" panose="02020603050405020304" pitchFamily="18" charset="0"/>
                <a:ea typeface="+mn-ea"/>
                <a:cs typeface="+mn-cs"/>
              </a:defRPr>
            </a:lvl7pPr>
            <a:lvl8pPr marL="3200400" algn="l" defTabSz="914400" rtl="0" eaLnBrk="1" latinLnBrk="0" hangingPunct="1">
              <a:defRPr sz="2200" kern="1200">
                <a:solidFill>
                  <a:schemeClr val="tx1"/>
                </a:solidFill>
                <a:latin typeface="Times New Roman" panose="02020603050405020304" pitchFamily="18" charset="0"/>
                <a:ea typeface="+mn-ea"/>
                <a:cs typeface="+mn-cs"/>
              </a:defRPr>
            </a:lvl8pPr>
            <a:lvl9pPr marL="3657600" algn="l" defTabSz="914400" rtl="0" eaLnBrk="1" latinLnBrk="0" hangingPunct="1">
              <a:defRPr sz="2200" kern="1200">
                <a:solidFill>
                  <a:schemeClr val="tx1"/>
                </a:solidFill>
                <a:latin typeface="Times New Roman" panose="02020603050405020304" pitchFamily="18" charset="0"/>
                <a:ea typeface="+mn-ea"/>
                <a:cs typeface="+mn-cs"/>
              </a:defRPr>
            </a:lvl9pPr>
          </a:lstStyle>
          <a:p>
            <a:endParaRPr lang="en-US" altLang="en-US" sz="1650"/>
          </a:p>
        </p:txBody>
      </p:sp>
      <p:sp>
        <p:nvSpPr>
          <p:cNvPr id="4" name="Folyamatábra: Bekötés 6"/>
          <p:cNvSpPr>
            <a:spLocks noChangeArrowheads="1"/>
          </p:cNvSpPr>
          <p:nvPr/>
        </p:nvSpPr>
        <p:spPr bwMode="auto">
          <a:xfrm>
            <a:off x="3846666" y="3110435"/>
            <a:ext cx="215503" cy="208359"/>
          </a:xfrm>
          <a:prstGeom prst="flowChartConnector">
            <a:avLst/>
          </a:prstGeom>
          <a:solidFill>
            <a:schemeClr val="accent1"/>
          </a:solidFill>
          <a:ln w="12700" algn="ctr">
            <a:solidFill>
              <a:schemeClr val="tx1"/>
            </a:solidFill>
            <a:round/>
            <a:headEnd/>
            <a:tailEnd/>
          </a:ln>
        </p:spPr>
        <p:txBody>
          <a:bodyPr/>
          <a:lstStyle>
            <a:defPPr>
              <a:defRPr lang="hu-HU"/>
            </a:defPPr>
            <a:lvl1pPr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5pPr>
            <a:lvl6pPr marL="2286000" algn="l" defTabSz="914400" rtl="0" eaLnBrk="1" latinLnBrk="0" hangingPunct="1">
              <a:defRPr sz="2200" kern="1200">
                <a:solidFill>
                  <a:schemeClr val="tx1"/>
                </a:solidFill>
                <a:latin typeface="Times New Roman" panose="02020603050405020304" pitchFamily="18" charset="0"/>
                <a:ea typeface="+mn-ea"/>
                <a:cs typeface="+mn-cs"/>
              </a:defRPr>
            </a:lvl6pPr>
            <a:lvl7pPr marL="2743200" algn="l" defTabSz="914400" rtl="0" eaLnBrk="1" latinLnBrk="0" hangingPunct="1">
              <a:defRPr sz="2200" kern="1200">
                <a:solidFill>
                  <a:schemeClr val="tx1"/>
                </a:solidFill>
                <a:latin typeface="Times New Roman" panose="02020603050405020304" pitchFamily="18" charset="0"/>
                <a:ea typeface="+mn-ea"/>
                <a:cs typeface="+mn-cs"/>
              </a:defRPr>
            </a:lvl7pPr>
            <a:lvl8pPr marL="3200400" algn="l" defTabSz="914400" rtl="0" eaLnBrk="1" latinLnBrk="0" hangingPunct="1">
              <a:defRPr sz="2200" kern="1200">
                <a:solidFill>
                  <a:schemeClr val="tx1"/>
                </a:solidFill>
                <a:latin typeface="Times New Roman" panose="02020603050405020304" pitchFamily="18" charset="0"/>
                <a:ea typeface="+mn-ea"/>
                <a:cs typeface="+mn-cs"/>
              </a:defRPr>
            </a:lvl8pPr>
            <a:lvl9pPr marL="3657600" algn="l" defTabSz="914400" rtl="0" eaLnBrk="1" latinLnBrk="0" hangingPunct="1">
              <a:defRPr sz="2200" kern="1200">
                <a:solidFill>
                  <a:schemeClr val="tx1"/>
                </a:solidFill>
                <a:latin typeface="Times New Roman" panose="02020603050405020304" pitchFamily="18" charset="0"/>
                <a:ea typeface="+mn-ea"/>
                <a:cs typeface="+mn-cs"/>
              </a:defRPr>
            </a:lvl9pPr>
          </a:lstStyle>
          <a:p>
            <a:endParaRPr lang="en-US" altLang="en-US" sz="1650"/>
          </a:p>
        </p:txBody>
      </p:sp>
      <p:sp>
        <p:nvSpPr>
          <p:cNvPr id="5" name="Folyamatábra: Bekötés 7"/>
          <p:cNvSpPr>
            <a:spLocks noChangeArrowheads="1"/>
          </p:cNvSpPr>
          <p:nvPr/>
        </p:nvSpPr>
        <p:spPr bwMode="auto">
          <a:xfrm>
            <a:off x="4711060" y="3325938"/>
            <a:ext cx="215503" cy="208360"/>
          </a:xfrm>
          <a:prstGeom prst="flowChartConnector">
            <a:avLst/>
          </a:prstGeom>
          <a:solidFill>
            <a:schemeClr val="accent1"/>
          </a:solidFill>
          <a:ln w="12700" algn="ctr">
            <a:solidFill>
              <a:schemeClr val="tx1"/>
            </a:solidFill>
            <a:round/>
            <a:headEnd/>
            <a:tailEnd/>
          </a:ln>
        </p:spPr>
        <p:txBody>
          <a:bodyPr/>
          <a:lstStyle>
            <a:defPPr>
              <a:defRPr lang="hu-HU"/>
            </a:defPPr>
            <a:lvl1pPr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5pPr>
            <a:lvl6pPr marL="2286000" algn="l" defTabSz="914400" rtl="0" eaLnBrk="1" latinLnBrk="0" hangingPunct="1">
              <a:defRPr sz="2200" kern="1200">
                <a:solidFill>
                  <a:schemeClr val="tx1"/>
                </a:solidFill>
                <a:latin typeface="Times New Roman" panose="02020603050405020304" pitchFamily="18" charset="0"/>
                <a:ea typeface="+mn-ea"/>
                <a:cs typeface="+mn-cs"/>
              </a:defRPr>
            </a:lvl6pPr>
            <a:lvl7pPr marL="2743200" algn="l" defTabSz="914400" rtl="0" eaLnBrk="1" latinLnBrk="0" hangingPunct="1">
              <a:defRPr sz="2200" kern="1200">
                <a:solidFill>
                  <a:schemeClr val="tx1"/>
                </a:solidFill>
                <a:latin typeface="Times New Roman" panose="02020603050405020304" pitchFamily="18" charset="0"/>
                <a:ea typeface="+mn-ea"/>
                <a:cs typeface="+mn-cs"/>
              </a:defRPr>
            </a:lvl7pPr>
            <a:lvl8pPr marL="3200400" algn="l" defTabSz="914400" rtl="0" eaLnBrk="1" latinLnBrk="0" hangingPunct="1">
              <a:defRPr sz="2200" kern="1200">
                <a:solidFill>
                  <a:schemeClr val="tx1"/>
                </a:solidFill>
                <a:latin typeface="Times New Roman" panose="02020603050405020304" pitchFamily="18" charset="0"/>
                <a:ea typeface="+mn-ea"/>
                <a:cs typeface="+mn-cs"/>
              </a:defRPr>
            </a:lvl8pPr>
            <a:lvl9pPr marL="3657600" algn="l" defTabSz="914400" rtl="0" eaLnBrk="1" latinLnBrk="0" hangingPunct="1">
              <a:defRPr sz="2200" kern="1200">
                <a:solidFill>
                  <a:schemeClr val="tx1"/>
                </a:solidFill>
                <a:latin typeface="Times New Roman" panose="02020603050405020304" pitchFamily="18" charset="0"/>
                <a:ea typeface="+mn-ea"/>
                <a:cs typeface="+mn-cs"/>
              </a:defRPr>
            </a:lvl9pPr>
          </a:lstStyle>
          <a:p>
            <a:endParaRPr lang="en-US" altLang="en-US" sz="1650"/>
          </a:p>
        </p:txBody>
      </p:sp>
      <p:sp>
        <p:nvSpPr>
          <p:cNvPr id="6" name="Folyamatábra: Bekötés 8"/>
          <p:cNvSpPr>
            <a:spLocks noChangeArrowheads="1"/>
          </p:cNvSpPr>
          <p:nvPr/>
        </p:nvSpPr>
        <p:spPr bwMode="auto">
          <a:xfrm>
            <a:off x="4225285" y="3487863"/>
            <a:ext cx="215503" cy="208360"/>
          </a:xfrm>
          <a:prstGeom prst="flowChartConnector">
            <a:avLst/>
          </a:prstGeom>
          <a:solidFill>
            <a:schemeClr val="accent1"/>
          </a:solidFill>
          <a:ln w="12700" algn="ctr">
            <a:solidFill>
              <a:schemeClr val="tx1"/>
            </a:solidFill>
            <a:round/>
            <a:headEnd/>
            <a:tailEnd/>
          </a:ln>
        </p:spPr>
        <p:txBody>
          <a:bodyPr/>
          <a:lstStyle>
            <a:defPPr>
              <a:defRPr lang="hu-HU"/>
            </a:defPPr>
            <a:lvl1pPr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5pPr>
            <a:lvl6pPr marL="2286000" algn="l" defTabSz="914400" rtl="0" eaLnBrk="1" latinLnBrk="0" hangingPunct="1">
              <a:defRPr sz="2200" kern="1200">
                <a:solidFill>
                  <a:schemeClr val="tx1"/>
                </a:solidFill>
                <a:latin typeface="Times New Roman" panose="02020603050405020304" pitchFamily="18" charset="0"/>
                <a:ea typeface="+mn-ea"/>
                <a:cs typeface="+mn-cs"/>
              </a:defRPr>
            </a:lvl6pPr>
            <a:lvl7pPr marL="2743200" algn="l" defTabSz="914400" rtl="0" eaLnBrk="1" latinLnBrk="0" hangingPunct="1">
              <a:defRPr sz="2200" kern="1200">
                <a:solidFill>
                  <a:schemeClr val="tx1"/>
                </a:solidFill>
                <a:latin typeface="Times New Roman" panose="02020603050405020304" pitchFamily="18" charset="0"/>
                <a:ea typeface="+mn-ea"/>
                <a:cs typeface="+mn-cs"/>
              </a:defRPr>
            </a:lvl7pPr>
            <a:lvl8pPr marL="3200400" algn="l" defTabSz="914400" rtl="0" eaLnBrk="1" latinLnBrk="0" hangingPunct="1">
              <a:defRPr sz="2200" kern="1200">
                <a:solidFill>
                  <a:schemeClr val="tx1"/>
                </a:solidFill>
                <a:latin typeface="Times New Roman" panose="02020603050405020304" pitchFamily="18" charset="0"/>
                <a:ea typeface="+mn-ea"/>
                <a:cs typeface="+mn-cs"/>
              </a:defRPr>
            </a:lvl8pPr>
            <a:lvl9pPr marL="3657600" algn="l" defTabSz="914400" rtl="0" eaLnBrk="1" latinLnBrk="0" hangingPunct="1">
              <a:defRPr sz="2200" kern="1200">
                <a:solidFill>
                  <a:schemeClr val="tx1"/>
                </a:solidFill>
                <a:latin typeface="Times New Roman" panose="02020603050405020304" pitchFamily="18" charset="0"/>
                <a:ea typeface="+mn-ea"/>
                <a:cs typeface="+mn-cs"/>
              </a:defRPr>
            </a:lvl9pPr>
          </a:lstStyle>
          <a:p>
            <a:endParaRPr lang="en-US" altLang="en-US" sz="1650"/>
          </a:p>
        </p:txBody>
      </p:sp>
      <p:sp>
        <p:nvSpPr>
          <p:cNvPr id="7" name="Folyamatábra: Bekötés 9"/>
          <p:cNvSpPr>
            <a:spLocks noChangeArrowheads="1"/>
          </p:cNvSpPr>
          <p:nvPr/>
        </p:nvSpPr>
        <p:spPr bwMode="auto">
          <a:xfrm>
            <a:off x="4170516" y="4028406"/>
            <a:ext cx="216694" cy="208360"/>
          </a:xfrm>
          <a:prstGeom prst="flowChartConnector">
            <a:avLst/>
          </a:prstGeom>
          <a:solidFill>
            <a:schemeClr val="accent1"/>
          </a:solidFill>
          <a:ln w="12700" algn="ctr">
            <a:solidFill>
              <a:schemeClr val="tx1"/>
            </a:solidFill>
            <a:round/>
            <a:headEnd/>
            <a:tailEnd/>
          </a:ln>
        </p:spPr>
        <p:txBody>
          <a:bodyPr/>
          <a:lstStyle>
            <a:defPPr>
              <a:defRPr lang="hu-HU"/>
            </a:defPPr>
            <a:lvl1pPr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5pPr>
            <a:lvl6pPr marL="2286000" algn="l" defTabSz="914400" rtl="0" eaLnBrk="1" latinLnBrk="0" hangingPunct="1">
              <a:defRPr sz="2200" kern="1200">
                <a:solidFill>
                  <a:schemeClr val="tx1"/>
                </a:solidFill>
                <a:latin typeface="Times New Roman" panose="02020603050405020304" pitchFamily="18" charset="0"/>
                <a:ea typeface="+mn-ea"/>
                <a:cs typeface="+mn-cs"/>
              </a:defRPr>
            </a:lvl6pPr>
            <a:lvl7pPr marL="2743200" algn="l" defTabSz="914400" rtl="0" eaLnBrk="1" latinLnBrk="0" hangingPunct="1">
              <a:defRPr sz="2200" kern="1200">
                <a:solidFill>
                  <a:schemeClr val="tx1"/>
                </a:solidFill>
                <a:latin typeface="Times New Roman" panose="02020603050405020304" pitchFamily="18" charset="0"/>
                <a:ea typeface="+mn-ea"/>
                <a:cs typeface="+mn-cs"/>
              </a:defRPr>
            </a:lvl7pPr>
            <a:lvl8pPr marL="3200400" algn="l" defTabSz="914400" rtl="0" eaLnBrk="1" latinLnBrk="0" hangingPunct="1">
              <a:defRPr sz="2200" kern="1200">
                <a:solidFill>
                  <a:schemeClr val="tx1"/>
                </a:solidFill>
                <a:latin typeface="Times New Roman" panose="02020603050405020304" pitchFamily="18" charset="0"/>
                <a:ea typeface="+mn-ea"/>
                <a:cs typeface="+mn-cs"/>
              </a:defRPr>
            </a:lvl8pPr>
            <a:lvl9pPr marL="3657600" algn="l" defTabSz="914400" rtl="0" eaLnBrk="1" latinLnBrk="0" hangingPunct="1">
              <a:defRPr sz="2200" kern="1200">
                <a:solidFill>
                  <a:schemeClr val="tx1"/>
                </a:solidFill>
                <a:latin typeface="Times New Roman" panose="02020603050405020304" pitchFamily="18" charset="0"/>
                <a:ea typeface="+mn-ea"/>
                <a:cs typeface="+mn-cs"/>
              </a:defRPr>
            </a:lvl9pPr>
          </a:lstStyle>
          <a:p>
            <a:endParaRPr lang="en-US" altLang="en-US" sz="1650"/>
          </a:p>
        </p:txBody>
      </p:sp>
      <p:sp>
        <p:nvSpPr>
          <p:cNvPr id="8" name="Folyamatábra: Bekötés 10"/>
          <p:cNvSpPr>
            <a:spLocks noChangeArrowheads="1"/>
          </p:cNvSpPr>
          <p:nvPr/>
        </p:nvSpPr>
        <p:spPr bwMode="auto">
          <a:xfrm>
            <a:off x="3631162" y="3920060"/>
            <a:ext cx="215504" cy="208359"/>
          </a:xfrm>
          <a:prstGeom prst="flowChartConnector">
            <a:avLst/>
          </a:prstGeom>
          <a:solidFill>
            <a:schemeClr val="accent1"/>
          </a:solidFill>
          <a:ln w="12700" algn="ctr">
            <a:solidFill>
              <a:schemeClr val="tx1"/>
            </a:solidFill>
            <a:round/>
            <a:headEnd/>
            <a:tailEnd/>
          </a:ln>
        </p:spPr>
        <p:txBody>
          <a:bodyPr/>
          <a:lstStyle>
            <a:defPPr>
              <a:defRPr lang="hu-HU"/>
            </a:defPPr>
            <a:lvl1pPr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5pPr>
            <a:lvl6pPr marL="2286000" algn="l" defTabSz="914400" rtl="0" eaLnBrk="1" latinLnBrk="0" hangingPunct="1">
              <a:defRPr sz="2200" kern="1200">
                <a:solidFill>
                  <a:schemeClr val="tx1"/>
                </a:solidFill>
                <a:latin typeface="Times New Roman" panose="02020603050405020304" pitchFamily="18" charset="0"/>
                <a:ea typeface="+mn-ea"/>
                <a:cs typeface="+mn-cs"/>
              </a:defRPr>
            </a:lvl6pPr>
            <a:lvl7pPr marL="2743200" algn="l" defTabSz="914400" rtl="0" eaLnBrk="1" latinLnBrk="0" hangingPunct="1">
              <a:defRPr sz="2200" kern="1200">
                <a:solidFill>
                  <a:schemeClr val="tx1"/>
                </a:solidFill>
                <a:latin typeface="Times New Roman" panose="02020603050405020304" pitchFamily="18" charset="0"/>
                <a:ea typeface="+mn-ea"/>
                <a:cs typeface="+mn-cs"/>
              </a:defRPr>
            </a:lvl7pPr>
            <a:lvl8pPr marL="3200400" algn="l" defTabSz="914400" rtl="0" eaLnBrk="1" latinLnBrk="0" hangingPunct="1">
              <a:defRPr sz="2200" kern="1200">
                <a:solidFill>
                  <a:schemeClr val="tx1"/>
                </a:solidFill>
                <a:latin typeface="Times New Roman" panose="02020603050405020304" pitchFamily="18" charset="0"/>
                <a:ea typeface="+mn-ea"/>
                <a:cs typeface="+mn-cs"/>
              </a:defRPr>
            </a:lvl8pPr>
            <a:lvl9pPr marL="3657600" algn="l" defTabSz="914400" rtl="0" eaLnBrk="1" latinLnBrk="0" hangingPunct="1">
              <a:defRPr sz="2200" kern="1200">
                <a:solidFill>
                  <a:schemeClr val="tx1"/>
                </a:solidFill>
                <a:latin typeface="Times New Roman" panose="02020603050405020304" pitchFamily="18" charset="0"/>
                <a:ea typeface="+mn-ea"/>
                <a:cs typeface="+mn-cs"/>
              </a:defRPr>
            </a:lvl9pPr>
          </a:lstStyle>
          <a:p>
            <a:endParaRPr lang="en-US" altLang="en-US" sz="1650"/>
          </a:p>
        </p:txBody>
      </p:sp>
      <p:sp>
        <p:nvSpPr>
          <p:cNvPr id="9" name="Folyamatábra: Bekötés 11"/>
          <p:cNvSpPr>
            <a:spLocks noChangeArrowheads="1"/>
          </p:cNvSpPr>
          <p:nvPr/>
        </p:nvSpPr>
        <p:spPr bwMode="auto">
          <a:xfrm>
            <a:off x="5737379" y="3164013"/>
            <a:ext cx="107156" cy="103585"/>
          </a:xfrm>
          <a:prstGeom prst="flowChartConnector">
            <a:avLst/>
          </a:prstGeom>
          <a:solidFill>
            <a:srgbClr val="FFFF00"/>
          </a:solidFill>
          <a:ln w="12700" algn="ctr">
            <a:solidFill>
              <a:schemeClr val="tx1"/>
            </a:solidFill>
            <a:round/>
            <a:headEnd/>
            <a:tailEnd/>
          </a:ln>
        </p:spPr>
        <p:txBody>
          <a:bodyPr/>
          <a:lstStyle>
            <a:defPPr>
              <a:defRPr lang="hu-HU"/>
            </a:defPPr>
            <a:lvl1pPr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5pPr>
            <a:lvl6pPr marL="2286000" algn="l" defTabSz="914400" rtl="0" eaLnBrk="1" latinLnBrk="0" hangingPunct="1">
              <a:defRPr sz="2200" kern="1200">
                <a:solidFill>
                  <a:schemeClr val="tx1"/>
                </a:solidFill>
                <a:latin typeface="Times New Roman" panose="02020603050405020304" pitchFamily="18" charset="0"/>
                <a:ea typeface="+mn-ea"/>
                <a:cs typeface="+mn-cs"/>
              </a:defRPr>
            </a:lvl6pPr>
            <a:lvl7pPr marL="2743200" algn="l" defTabSz="914400" rtl="0" eaLnBrk="1" latinLnBrk="0" hangingPunct="1">
              <a:defRPr sz="2200" kern="1200">
                <a:solidFill>
                  <a:schemeClr val="tx1"/>
                </a:solidFill>
                <a:latin typeface="Times New Roman" panose="02020603050405020304" pitchFamily="18" charset="0"/>
                <a:ea typeface="+mn-ea"/>
                <a:cs typeface="+mn-cs"/>
              </a:defRPr>
            </a:lvl7pPr>
            <a:lvl8pPr marL="3200400" algn="l" defTabSz="914400" rtl="0" eaLnBrk="1" latinLnBrk="0" hangingPunct="1">
              <a:defRPr sz="2200" kern="1200">
                <a:solidFill>
                  <a:schemeClr val="tx1"/>
                </a:solidFill>
                <a:latin typeface="Times New Roman" panose="02020603050405020304" pitchFamily="18" charset="0"/>
                <a:ea typeface="+mn-ea"/>
                <a:cs typeface="+mn-cs"/>
              </a:defRPr>
            </a:lvl8pPr>
            <a:lvl9pPr marL="3657600" algn="l" defTabSz="914400" rtl="0" eaLnBrk="1" latinLnBrk="0" hangingPunct="1">
              <a:defRPr sz="2200" kern="1200">
                <a:solidFill>
                  <a:schemeClr val="tx1"/>
                </a:solidFill>
                <a:latin typeface="Times New Roman" panose="02020603050405020304" pitchFamily="18" charset="0"/>
                <a:ea typeface="+mn-ea"/>
                <a:cs typeface="+mn-cs"/>
              </a:defRPr>
            </a:lvl9pPr>
          </a:lstStyle>
          <a:p>
            <a:endParaRPr lang="en-US" altLang="en-US" sz="1650"/>
          </a:p>
        </p:txBody>
      </p:sp>
      <p:sp>
        <p:nvSpPr>
          <p:cNvPr id="10" name="Folyamatábra: Bekötés 12"/>
          <p:cNvSpPr>
            <a:spLocks noChangeArrowheads="1"/>
          </p:cNvSpPr>
          <p:nvPr/>
        </p:nvSpPr>
        <p:spPr bwMode="auto">
          <a:xfrm>
            <a:off x="3793087" y="3603353"/>
            <a:ext cx="215504" cy="208359"/>
          </a:xfrm>
          <a:prstGeom prst="flowChartConnector">
            <a:avLst/>
          </a:prstGeom>
          <a:solidFill>
            <a:schemeClr val="accent1"/>
          </a:solidFill>
          <a:ln w="12700" algn="ctr">
            <a:solidFill>
              <a:schemeClr val="tx1"/>
            </a:solidFill>
            <a:round/>
            <a:headEnd/>
            <a:tailEnd/>
          </a:ln>
        </p:spPr>
        <p:txBody>
          <a:bodyPr/>
          <a:lstStyle>
            <a:defPPr>
              <a:defRPr lang="hu-HU"/>
            </a:defPPr>
            <a:lvl1pPr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5pPr>
            <a:lvl6pPr marL="2286000" algn="l" defTabSz="914400" rtl="0" eaLnBrk="1" latinLnBrk="0" hangingPunct="1">
              <a:defRPr sz="2200" kern="1200">
                <a:solidFill>
                  <a:schemeClr val="tx1"/>
                </a:solidFill>
                <a:latin typeface="Times New Roman" panose="02020603050405020304" pitchFamily="18" charset="0"/>
                <a:ea typeface="+mn-ea"/>
                <a:cs typeface="+mn-cs"/>
              </a:defRPr>
            </a:lvl6pPr>
            <a:lvl7pPr marL="2743200" algn="l" defTabSz="914400" rtl="0" eaLnBrk="1" latinLnBrk="0" hangingPunct="1">
              <a:defRPr sz="2200" kern="1200">
                <a:solidFill>
                  <a:schemeClr val="tx1"/>
                </a:solidFill>
                <a:latin typeface="Times New Roman" panose="02020603050405020304" pitchFamily="18" charset="0"/>
                <a:ea typeface="+mn-ea"/>
                <a:cs typeface="+mn-cs"/>
              </a:defRPr>
            </a:lvl7pPr>
            <a:lvl8pPr marL="3200400" algn="l" defTabSz="914400" rtl="0" eaLnBrk="1" latinLnBrk="0" hangingPunct="1">
              <a:defRPr sz="2200" kern="1200">
                <a:solidFill>
                  <a:schemeClr val="tx1"/>
                </a:solidFill>
                <a:latin typeface="Times New Roman" panose="02020603050405020304" pitchFamily="18" charset="0"/>
                <a:ea typeface="+mn-ea"/>
                <a:cs typeface="+mn-cs"/>
              </a:defRPr>
            </a:lvl8pPr>
            <a:lvl9pPr marL="3657600" algn="l" defTabSz="914400" rtl="0" eaLnBrk="1" latinLnBrk="0" hangingPunct="1">
              <a:defRPr sz="2200" kern="1200">
                <a:solidFill>
                  <a:schemeClr val="tx1"/>
                </a:solidFill>
                <a:latin typeface="Times New Roman" panose="02020603050405020304" pitchFamily="18" charset="0"/>
                <a:ea typeface="+mn-ea"/>
                <a:cs typeface="+mn-cs"/>
              </a:defRPr>
            </a:lvl9pPr>
          </a:lstStyle>
          <a:p>
            <a:endParaRPr lang="en-US" altLang="en-US" sz="1650"/>
          </a:p>
        </p:txBody>
      </p:sp>
      <p:sp>
        <p:nvSpPr>
          <p:cNvPr id="12" name="Folyamatábra: Bekötés 20"/>
          <p:cNvSpPr>
            <a:spLocks noChangeArrowheads="1"/>
          </p:cNvSpPr>
          <p:nvPr/>
        </p:nvSpPr>
        <p:spPr bwMode="auto">
          <a:xfrm>
            <a:off x="5682610" y="3811712"/>
            <a:ext cx="108347" cy="104775"/>
          </a:xfrm>
          <a:prstGeom prst="flowChartConnector">
            <a:avLst/>
          </a:prstGeom>
          <a:solidFill>
            <a:srgbClr val="FFFF00"/>
          </a:solidFill>
          <a:ln w="12700" algn="ctr">
            <a:solidFill>
              <a:schemeClr val="tx1"/>
            </a:solidFill>
            <a:round/>
            <a:headEnd/>
            <a:tailEnd/>
          </a:ln>
        </p:spPr>
        <p:txBody>
          <a:bodyPr/>
          <a:lstStyle>
            <a:defPPr>
              <a:defRPr lang="hu-HU"/>
            </a:defPPr>
            <a:lvl1pPr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5pPr>
            <a:lvl6pPr marL="2286000" algn="l" defTabSz="914400" rtl="0" eaLnBrk="1" latinLnBrk="0" hangingPunct="1">
              <a:defRPr sz="2200" kern="1200">
                <a:solidFill>
                  <a:schemeClr val="tx1"/>
                </a:solidFill>
                <a:latin typeface="Times New Roman" panose="02020603050405020304" pitchFamily="18" charset="0"/>
                <a:ea typeface="+mn-ea"/>
                <a:cs typeface="+mn-cs"/>
              </a:defRPr>
            </a:lvl6pPr>
            <a:lvl7pPr marL="2743200" algn="l" defTabSz="914400" rtl="0" eaLnBrk="1" latinLnBrk="0" hangingPunct="1">
              <a:defRPr sz="2200" kern="1200">
                <a:solidFill>
                  <a:schemeClr val="tx1"/>
                </a:solidFill>
                <a:latin typeface="Times New Roman" panose="02020603050405020304" pitchFamily="18" charset="0"/>
                <a:ea typeface="+mn-ea"/>
                <a:cs typeface="+mn-cs"/>
              </a:defRPr>
            </a:lvl7pPr>
            <a:lvl8pPr marL="3200400" algn="l" defTabSz="914400" rtl="0" eaLnBrk="1" latinLnBrk="0" hangingPunct="1">
              <a:defRPr sz="2200" kern="1200">
                <a:solidFill>
                  <a:schemeClr val="tx1"/>
                </a:solidFill>
                <a:latin typeface="Times New Roman" panose="02020603050405020304" pitchFamily="18" charset="0"/>
                <a:ea typeface="+mn-ea"/>
                <a:cs typeface="+mn-cs"/>
              </a:defRPr>
            </a:lvl8pPr>
            <a:lvl9pPr marL="3657600" algn="l" defTabSz="914400" rtl="0" eaLnBrk="1" latinLnBrk="0" hangingPunct="1">
              <a:defRPr sz="2200" kern="1200">
                <a:solidFill>
                  <a:schemeClr val="tx1"/>
                </a:solidFill>
                <a:latin typeface="Times New Roman" panose="02020603050405020304" pitchFamily="18" charset="0"/>
                <a:ea typeface="+mn-ea"/>
                <a:cs typeface="+mn-cs"/>
              </a:defRPr>
            </a:lvl9pPr>
          </a:lstStyle>
          <a:p>
            <a:endParaRPr lang="en-US" altLang="en-US" sz="1650"/>
          </a:p>
        </p:txBody>
      </p:sp>
      <p:cxnSp>
        <p:nvCxnSpPr>
          <p:cNvPr id="13" name="Egyenes összekötő nyíllal 31"/>
          <p:cNvCxnSpPr>
            <a:cxnSpLocks noChangeShapeType="1"/>
          </p:cNvCxnSpPr>
          <p:nvPr/>
        </p:nvCxnSpPr>
        <p:spPr bwMode="auto">
          <a:xfrm flipH="1">
            <a:off x="483042" y="3541441"/>
            <a:ext cx="5902037" cy="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7" name="Folyamatábra: Bekötés 39"/>
          <p:cNvSpPr>
            <a:spLocks noChangeArrowheads="1"/>
          </p:cNvSpPr>
          <p:nvPr/>
        </p:nvSpPr>
        <p:spPr bwMode="auto">
          <a:xfrm>
            <a:off x="4225285" y="3002088"/>
            <a:ext cx="107156" cy="103585"/>
          </a:xfrm>
          <a:prstGeom prst="flowChartConnector">
            <a:avLst/>
          </a:prstGeom>
          <a:solidFill>
            <a:srgbClr val="FFFF00"/>
          </a:solidFill>
          <a:ln w="12700" algn="ctr">
            <a:solidFill>
              <a:schemeClr val="tx1"/>
            </a:solidFill>
            <a:round/>
            <a:headEnd/>
            <a:tailEnd/>
          </a:ln>
        </p:spPr>
        <p:txBody>
          <a:bodyPr/>
          <a:lstStyle>
            <a:defPPr>
              <a:defRPr lang="hu-HU"/>
            </a:defPPr>
            <a:lvl1pPr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5pPr>
            <a:lvl6pPr marL="2286000" algn="l" defTabSz="914400" rtl="0" eaLnBrk="1" latinLnBrk="0" hangingPunct="1">
              <a:defRPr sz="2200" kern="1200">
                <a:solidFill>
                  <a:schemeClr val="tx1"/>
                </a:solidFill>
                <a:latin typeface="Times New Roman" panose="02020603050405020304" pitchFamily="18" charset="0"/>
                <a:ea typeface="+mn-ea"/>
                <a:cs typeface="+mn-cs"/>
              </a:defRPr>
            </a:lvl6pPr>
            <a:lvl7pPr marL="2743200" algn="l" defTabSz="914400" rtl="0" eaLnBrk="1" latinLnBrk="0" hangingPunct="1">
              <a:defRPr sz="2200" kern="1200">
                <a:solidFill>
                  <a:schemeClr val="tx1"/>
                </a:solidFill>
                <a:latin typeface="Times New Roman" panose="02020603050405020304" pitchFamily="18" charset="0"/>
                <a:ea typeface="+mn-ea"/>
                <a:cs typeface="+mn-cs"/>
              </a:defRPr>
            </a:lvl7pPr>
            <a:lvl8pPr marL="3200400" algn="l" defTabSz="914400" rtl="0" eaLnBrk="1" latinLnBrk="0" hangingPunct="1">
              <a:defRPr sz="2200" kern="1200">
                <a:solidFill>
                  <a:schemeClr val="tx1"/>
                </a:solidFill>
                <a:latin typeface="Times New Roman" panose="02020603050405020304" pitchFamily="18" charset="0"/>
                <a:ea typeface="+mn-ea"/>
                <a:cs typeface="+mn-cs"/>
              </a:defRPr>
            </a:lvl8pPr>
            <a:lvl9pPr marL="3657600" algn="l" defTabSz="914400" rtl="0" eaLnBrk="1" latinLnBrk="0" hangingPunct="1">
              <a:defRPr sz="2200" kern="1200">
                <a:solidFill>
                  <a:schemeClr val="tx1"/>
                </a:solidFill>
                <a:latin typeface="Times New Roman" panose="02020603050405020304" pitchFamily="18" charset="0"/>
                <a:ea typeface="+mn-ea"/>
                <a:cs typeface="+mn-cs"/>
              </a:defRPr>
            </a:lvl9pPr>
          </a:lstStyle>
          <a:p>
            <a:endParaRPr lang="en-US" altLang="en-US" sz="1650"/>
          </a:p>
        </p:txBody>
      </p:sp>
      <p:sp>
        <p:nvSpPr>
          <p:cNvPr id="18" name="Folyamatábra: Bekötés 40"/>
          <p:cNvSpPr>
            <a:spLocks noChangeArrowheads="1"/>
          </p:cNvSpPr>
          <p:nvPr/>
        </p:nvSpPr>
        <p:spPr bwMode="auto">
          <a:xfrm>
            <a:off x="5305182" y="2407966"/>
            <a:ext cx="107156" cy="103584"/>
          </a:xfrm>
          <a:prstGeom prst="flowChartConnector">
            <a:avLst/>
          </a:prstGeom>
          <a:solidFill>
            <a:srgbClr val="FFFF00"/>
          </a:solidFill>
          <a:ln w="12700" algn="ctr">
            <a:solidFill>
              <a:schemeClr val="tx1"/>
            </a:solidFill>
            <a:round/>
            <a:headEnd/>
            <a:tailEnd/>
          </a:ln>
        </p:spPr>
        <p:txBody>
          <a:bodyPr/>
          <a:lstStyle>
            <a:defPPr>
              <a:defRPr lang="hu-HU"/>
            </a:defPPr>
            <a:lvl1pPr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5pPr>
            <a:lvl6pPr marL="2286000" algn="l" defTabSz="914400" rtl="0" eaLnBrk="1" latinLnBrk="0" hangingPunct="1">
              <a:defRPr sz="2200" kern="1200">
                <a:solidFill>
                  <a:schemeClr val="tx1"/>
                </a:solidFill>
                <a:latin typeface="Times New Roman" panose="02020603050405020304" pitchFamily="18" charset="0"/>
                <a:ea typeface="+mn-ea"/>
                <a:cs typeface="+mn-cs"/>
              </a:defRPr>
            </a:lvl6pPr>
            <a:lvl7pPr marL="2743200" algn="l" defTabSz="914400" rtl="0" eaLnBrk="1" latinLnBrk="0" hangingPunct="1">
              <a:defRPr sz="2200" kern="1200">
                <a:solidFill>
                  <a:schemeClr val="tx1"/>
                </a:solidFill>
                <a:latin typeface="Times New Roman" panose="02020603050405020304" pitchFamily="18" charset="0"/>
                <a:ea typeface="+mn-ea"/>
                <a:cs typeface="+mn-cs"/>
              </a:defRPr>
            </a:lvl7pPr>
            <a:lvl8pPr marL="3200400" algn="l" defTabSz="914400" rtl="0" eaLnBrk="1" latinLnBrk="0" hangingPunct="1">
              <a:defRPr sz="2200" kern="1200">
                <a:solidFill>
                  <a:schemeClr val="tx1"/>
                </a:solidFill>
                <a:latin typeface="Times New Roman" panose="02020603050405020304" pitchFamily="18" charset="0"/>
                <a:ea typeface="+mn-ea"/>
                <a:cs typeface="+mn-cs"/>
              </a:defRPr>
            </a:lvl8pPr>
            <a:lvl9pPr marL="3657600" algn="l" defTabSz="914400" rtl="0" eaLnBrk="1" latinLnBrk="0" hangingPunct="1">
              <a:defRPr sz="2200" kern="1200">
                <a:solidFill>
                  <a:schemeClr val="tx1"/>
                </a:solidFill>
                <a:latin typeface="Times New Roman" panose="02020603050405020304" pitchFamily="18" charset="0"/>
                <a:ea typeface="+mn-ea"/>
                <a:cs typeface="+mn-cs"/>
              </a:defRPr>
            </a:lvl9pPr>
          </a:lstStyle>
          <a:p>
            <a:endParaRPr lang="en-US" altLang="en-US" sz="1650"/>
          </a:p>
        </p:txBody>
      </p:sp>
      <p:sp>
        <p:nvSpPr>
          <p:cNvPr id="19" name="Folyamatábra: Bekötés 23"/>
          <p:cNvSpPr>
            <a:spLocks noChangeArrowheads="1"/>
          </p:cNvSpPr>
          <p:nvPr/>
        </p:nvSpPr>
        <p:spPr bwMode="auto">
          <a:xfrm>
            <a:off x="5844535" y="3649788"/>
            <a:ext cx="107156" cy="103585"/>
          </a:xfrm>
          <a:prstGeom prst="flowChartConnector">
            <a:avLst/>
          </a:prstGeom>
          <a:solidFill>
            <a:srgbClr val="FFFF00"/>
          </a:solidFill>
          <a:ln w="12700" algn="ctr">
            <a:solidFill>
              <a:schemeClr val="tx1"/>
            </a:solidFill>
            <a:round/>
            <a:headEnd/>
            <a:tailEnd/>
          </a:ln>
        </p:spPr>
        <p:txBody>
          <a:bodyPr/>
          <a:lstStyle>
            <a:defPPr>
              <a:defRPr lang="hu-HU"/>
            </a:defPPr>
            <a:lvl1pPr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200" kern="1200">
                <a:solidFill>
                  <a:schemeClr val="tx1"/>
                </a:solidFill>
                <a:latin typeface="Times New Roman" panose="02020603050405020304" pitchFamily="18" charset="0"/>
                <a:ea typeface="+mn-ea"/>
                <a:cs typeface="+mn-cs"/>
              </a:defRPr>
            </a:lvl5pPr>
            <a:lvl6pPr marL="2286000" algn="l" defTabSz="914400" rtl="0" eaLnBrk="1" latinLnBrk="0" hangingPunct="1">
              <a:defRPr sz="2200" kern="1200">
                <a:solidFill>
                  <a:schemeClr val="tx1"/>
                </a:solidFill>
                <a:latin typeface="Times New Roman" panose="02020603050405020304" pitchFamily="18" charset="0"/>
                <a:ea typeface="+mn-ea"/>
                <a:cs typeface="+mn-cs"/>
              </a:defRPr>
            </a:lvl6pPr>
            <a:lvl7pPr marL="2743200" algn="l" defTabSz="914400" rtl="0" eaLnBrk="1" latinLnBrk="0" hangingPunct="1">
              <a:defRPr sz="2200" kern="1200">
                <a:solidFill>
                  <a:schemeClr val="tx1"/>
                </a:solidFill>
                <a:latin typeface="Times New Roman" panose="02020603050405020304" pitchFamily="18" charset="0"/>
                <a:ea typeface="+mn-ea"/>
                <a:cs typeface="+mn-cs"/>
              </a:defRPr>
            </a:lvl7pPr>
            <a:lvl8pPr marL="3200400" algn="l" defTabSz="914400" rtl="0" eaLnBrk="1" latinLnBrk="0" hangingPunct="1">
              <a:defRPr sz="2200" kern="1200">
                <a:solidFill>
                  <a:schemeClr val="tx1"/>
                </a:solidFill>
                <a:latin typeface="Times New Roman" panose="02020603050405020304" pitchFamily="18" charset="0"/>
                <a:ea typeface="+mn-ea"/>
                <a:cs typeface="+mn-cs"/>
              </a:defRPr>
            </a:lvl8pPr>
            <a:lvl9pPr marL="3657600" algn="l" defTabSz="914400" rtl="0" eaLnBrk="1" latinLnBrk="0" hangingPunct="1">
              <a:defRPr sz="2200" kern="1200">
                <a:solidFill>
                  <a:schemeClr val="tx1"/>
                </a:solidFill>
                <a:latin typeface="Times New Roman" panose="02020603050405020304" pitchFamily="18" charset="0"/>
                <a:ea typeface="+mn-ea"/>
                <a:cs typeface="+mn-cs"/>
              </a:defRPr>
            </a:lvl9pPr>
          </a:lstStyle>
          <a:p>
            <a:endParaRPr lang="en-US" altLang="en-US" sz="1650"/>
          </a:p>
        </p:txBody>
      </p:sp>
      <p:pic>
        <p:nvPicPr>
          <p:cNvPr id="21" name="Picture 2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274564" y="3185461"/>
            <a:ext cx="584384" cy="355980"/>
          </a:xfrm>
          <a:prstGeom prst="rect">
            <a:avLst/>
          </a:prstGeom>
        </p:spPr>
      </p:pic>
      <p:pic>
        <p:nvPicPr>
          <p:cNvPr id="23" name="Picture 2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815728" y="3686110"/>
            <a:ext cx="1353959" cy="355980"/>
          </a:xfrm>
          <a:prstGeom prst="rect">
            <a:avLst/>
          </a:prstGeom>
        </p:spPr>
      </p:pic>
      <p:pic>
        <p:nvPicPr>
          <p:cNvPr id="26" name="Picture 25"/>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070178" y="2411135"/>
            <a:ext cx="318941" cy="251038"/>
          </a:xfrm>
          <a:prstGeom prst="rect">
            <a:avLst/>
          </a:prstGeom>
        </p:spPr>
      </p:pic>
      <p:pic>
        <p:nvPicPr>
          <p:cNvPr id="28" name="Picture 27"/>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26770" y="3287381"/>
            <a:ext cx="117288" cy="168731"/>
          </a:xfrm>
          <a:prstGeom prst="rect">
            <a:avLst/>
          </a:prstGeom>
        </p:spPr>
      </p:pic>
      <p:cxnSp>
        <p:nvCxnSpPr>
          <p:cNvPr id="30" name="Egyenes összekötő nyíllal 31"/>
          <p:cNvCxnSpPr>
            <a:cxnSpLocks noChangeShapeType="1"/>
          </p:cNvCxnSpPr>
          <p:nvPr/>
        </p:nvCxnSpPr>
        <p:spPr bwMode="auto">
          <a:xfrm flipH="1">
            <a:off x="3631163" y="2731402"/>
            <a:ext cx="1295400" cy="0"/>
          </a:xfrm>
          <a:prstGeom prst="straightConnector1">
            <a:avLst/>
          </a:prstGeom>
          <a:noFill/>
          <a:ln w="127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pic>
        <p:nvPicPr>
          <p:cNvPr id="35" name="Picture 34"/>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51309" y="4884596"/>
            <a:ext cx="2771705" cy="355980"/>
          </a:xfrm>
          <a:prstGeom prst="rect">
            <a:avLst/>
          </a:prstGeom>
        </p:spPr>
      </p:pic>
      <p:sp>
        <p:nvSpPr>
          <p:cNvPr id="34" name="Text Box 72"/>
          <p:cNvSpPr txBox="1">
            <a:spLocks noChangeArrowheads="1"/>
          </p:cNvSpPr>
          <p:nvPr/>
        </p:nvSpPr>
        <p:spPr bwMode="auto">
          <a:xfrm>
            <a:off x="3434060" y="4751923"/>
            <a:ext cx="332624" cy="62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67866" tIns="33338" rIns="67866" bIns="33338">
            <a:spAutoFit/>
          </a:bodyPr>
          <a:lstStyle>
            <a:defPPr>
              <a:defRPr lang="en-US"/>
            </a:defPPr>
            <a:lvl1pPr>
              <a:defRPr sz="2400" b="0">
                <a:latin typeface="Whipsmart" panose="020B0502030203050204" pitchFamily="34" charset="0"/>
              </a:defRPr>
            </a:lvl1pPr>
            <a:lvl2pPr marL="742950" indent="-285750">
              <a:defRPr sz="2200" b="1">
                <a:latin typeface="Times New Roman" panose="02020603050405020304" pitchFamily="18" charset="0"/>
              </a:defRPr>
            </a:lvl2pPr>
            <a:lvl3pPr marL="1143000" indent="-228600">
              <a:defRPr sz="2200" b="1">
                <a:latin typeface="Times New Roman" panose="02020603050405020304" pitchFamily="18" charset="0"/>
              </a:defRPr>
            </a:lvl3pPr>
            <a:lvl4pPr marL="1600200" indent="-228600">
              <a:defRPr sz="2200" b="1">
                <a:latin typeface="Times New Roman" panose="02020603050405020304" pitchFamily="18" charset="0"/>
              </a:defRPr>
            </a:lvl4pPr>
            <a:lvl5pPr marL="2057400" indent="-228600">
              <a:defRPr sz="2200" b="1">
                <a:latin typeface="Times New Roman" panose="02020603050405020304" pitchFamily="18" charset="0"/>
              </a:defRPr>
            </a:lvl5pPr>
            <a:lvl6pPr marL="2514600" indent="-228600" eaLnBrk="0" fontAlgn="base" hangingPunct="0">
              <a:spcBef>
                <a:spcPct val="0"/>
              </a:spcBef>
              <a:spcAft>
                <a:spcPct val="0"/>
              </a:spcAft>
              <a:defRPr sz="2200" b="1">
                <a:latin typeface="Times New Roman" panose="02020603050405020304" pitchFamily="18" charset="0"/>
              </a:defRPr>
            </a:lvl6pPr>
            <a:lvl7pPr marL="2971800" indent="-228600" eaLnBrk="0" fontAlgn="base" hangingPunct="0">
              <a:spcBef>
                <a:spcPct val="0"/>
              </a:spcBef>
              <a:spcAft>
                <a:spcPct val="0"/>
              </a:spcAft>
              <a:defRPr sz="2200" b="1">
                <a:latin typeface="Times New Roman" panose="02020603050405020304" pitchFamily="18" charset="0"/>
              </a:defRPr>
            </a:lvl7pPr>
            <a:lvl8pPr marL="3429000" indent="-228600" eaLnBrk="0" fontAlgn="base" hangingPunct="0">
              <a:spcBef>
                <a:spcPct val="0"/>
              </a:spcBef>
              <a:spcAft>
                <a:spcPct val="0"/>
              </a:spcAft>
              <a:defRPr sz="2200" b="1">
                <a:latin typeface="Times New Roman" panose="02020603050405020304" pitchFamily="18" charset="0"/>
              </a:defRPr>
            </a:lvl8pPr>
            <a:lvl9pPr marL="3886200" indent="-228600" eaLnBrk="0" fontAlgn="base" hangingPunct="0">
              <a:spcBef>
                <a:spcPct val="0"/>
              </a:spcBef>
              <a:spcAft>
                <a:spcPct val="0"/>
              </a:spcAft>
              <a:defRPr sz="2200" b="1">
                <a:latin typeface="Times New Roman" panose="02020603050405020304" pitchFamily="18" charset="0"/>
              </a:defRPr>
            </a:lvl9pPr>
          </a:lstStyle>
          <a:p>
            <a:r>
              <a:rPr lang="en-US" altLang="en-US" sz="3600" dirty="0"/>
              <a:t>?</a:t>
            </a:r>
            <a:endParaRPr lang="hu-HU" altLang="en-US" sz="3600" dirty="0"/>
          </a:p>
        </p:txBody>
      </p:sp>
    </p:spTree>
    <p:extLst>
      <p:ext uri="{BB962C8B-B14F-4D97-AF65-F5344CB8AC3E}">
        <p14:creationId xmlns:p14="http://schemas.microsoft.com/office/powerpoint/2010/main" val="24914640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hu-HU"/>
              <a:t>A sprite evolúciója</a:t>
            </a:r>
            <a:endParaRPr lang="en-US"/>
          </a:p>
        </p:txBody>
      </p:sp>
      <p:sp>
        <p:nvSpPr>
          <p:cNvPr id="102403" name="Rectangle 3"/>
          <p:cNvSpPr>
            <a:spLocks noGrp="1" noChangeArrowheads="1"/>
          </p:cNvSpPr>
          <p:nvPr>
            <p:ph type="body" idx="1"/>
          </p:nvPr>
        </p:nvSpPr>
        <p:spPr/>
        <p:txBody>
          <a:bodyPr/>
          <a:lstStyle/>
          <a:p>
            <a:r>
              <a:rPr lang="hu-HU" dirty="0"/>
              <a:t>modern grafikus </a:t>
            </a:r>
            <a:r>
              <a:rPr lang="hu-HU" dirty="0" err="1"/>
              <a:t>pipelineban</a:t>
            </a:r>
            <a:endParaRPr lang="hu-HU" dirty="0"/>
          </a:p>
          <a:p>
            <a:pPr lvl="1"/>
            <a:r>
              <a:rPr lang="hu-HU" dirty="0"/>
              <a:t>pont primitívek rajzolása </a:t>
            </a:r>
            <a:r>
              <a:rPr lang="en-US" dirty="0"/>
              <a:t>[point sprite]</a:t>
            </a:r>
            <a:endParaRPr lang="hu-HU" dirty="0"/>
          </a:p>
          <a:p>
            <a:pPr lvl="1"/>
            <a:r>
              <a:rPr lang="en-US" dirty="0" err="1"/>
              <a:t>pont</a:t>
            </a:r>
            <a:r>
              <a:rPr lang="en-US" dirty="0"/>
              <a:t> m</a:t>
            </a:r>
            <a:r>
              <a:rPr lang="hu-HU" dirty="0" err="1"/>
              <a:t>érete</a:t>
            </a:r>
            <a:r>
              <a:rPr lang="hu-HU" dirty="0"/>
              <a:t> </a:t>
            </a:r>
            <a:r>
              <a:rPr lang="en-US" dirty="0"/>
              <a:t>[</a:t>
            </a:r>
            <a:r>
              <a:rPr lang="en-US" dirty="0" err="1"/>
              <a:t>p</a:t>
            </a:r>
            <a:r>
              <a:rPr lang="en-US" dirty="0" err="1">
                <a:cs typeface="Arial" charset="0"/>
              </a:rPr>
              <a:t>×p</a:t>
            </a:r>
            <a:r>
              <a:rPr lang="en-US" dirty="0">
                <a:cs typeface="Arial" charset="0"/>
              </a:rPr>
              <a:t> </a:t>
            </a:r>
            <a:r>
              <a:rPr lang="en-US" dirty="0" err="1">
                <a:cs typeface="Arial" charset="0"/>
              </a:rPr>
              <a:t>pixeles</a:t>
            </a:r>
            <a:r>
              <a:rPr lang="en-US" dirty="0">
                <a:cs typeface="Arial" charset="0"/>
              </a:rPr>
              <a:t> n</a:t>
            </a:r>
            <a:r>
              <a:rPr lang="hu-HU" dirty="0" err="1">
                <a:cs typeface="Arial" charset="0"/>
              </a:rPr>
              <a:t>égyzet</a:t>
            </a:r>
            <a:r>
              <a:rPr lang="en-US" dirty="0"/>
              <a:t>]</a:t>
            </a:r>
            <a:r>
              <a:rPr lang="hu-HU" dirty="0"/>
              <a:t>:</a:t>
            </a:r>
          </a:p>
          <a:p>
            <a:pPr lvl="2"/>
            <a:r>
              <a:rPr lang="hu-HU" dirty="0"/>
              <a:t>D3DRS</a:t>
            </a:r>
            <a:r>
              <a:rPr lang="en-US" dirty="0"/>
              <a:t>_POINTSIZE</a:t>
            </a:r>
            <a:endParaRPr lang="hu-HU" dirty="0"/>
          </a:p>
          <a:p>
            <a:pPr lvl="1"/>
            <a:r>
              <a:rPr lang="hu-HU" dirty="0"/>
              <a:t>pixel </a:t>
            </a:r>
            <a:r>
              <a:rPr lang="hu-HU" dirty="0" err="1"/>
              <a:t>shaderben</a:t>
            </a:r>
            <a:r>
              <a:rPr lang="hu-HU" dirty="0"/>
              <a:t> olvasható a kép mint textúra</a:t>
            </a:r>
            <a:endParaRPr lang="en-US" dirty="0"/>
          </a:p>
          <a:p>
            <a:pPr lvl="1"/>
            <a:r>
              <a:rPr lang="en-US" dirty="0" err="1"/>
              <a:t>Shader</a:t>
            </a:r>
            <a:r>
              <a:rPr lang="en-US" dirty="0"/>
              <a:t> Model 4.0</a:t>
            </a:r>
          </a:p>
          <a:p>
            <a:pPr lvl="2"/>
            <a:r>
              <a:rPr lang="en-US" dirty="0"/>
              <a:t>point sprite m</a:t>
            </a:r>
            <a:r>
              <a:rPr lang="hu-HU" dirty="0"/>
              <a:t>á</a:t>
            </a:r>
            <a:r>
              <a:rPr lang="en-US" dirty="0"/>
              <a:t>r </a:t>
            </a:r>
            <a:r>
              <a:rPr lang="en-US" dirty="0" err="1"/>
              <a:t>nincs</a:t>
            </a:r>
            <a:r>
              <a:rPr lang="hu-HU" dirty="0"/>
              <a:t>, mivel háromszögekkel is megoldható (minek foglalja a tranzisztorokat)</a:t>
            </a:r>
          </a:p>
        </p:txBody>
      </p:sp>
    </p:spTree>
    <p:extLst>
      <p:ext uri="{BB962C8B-B14F-4D97-AF65-F5344CB8AC3E}">
        <p14:creationId xmlns:p14="http://schemas.microsoft.com/office/powerpoint/2010/main" val="30309174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hu-HU"/>
              <a:t>A sprite evolúciója</a:t>
            </a:r>
            <a:endParaRPr lang="en-US"/>
          </a:p>
        </p:txBody>
      </p:sp>
      <p:sp>
        <p:nvSpPr>
          <p:cNvPr id="103427" name="Rectangle 3"/>
          <p:cNvSpPr>
            <a:spLocks noGrp="1" noChangeArrowheads="1"/>
          </p:cNvSpPr>
          <p:nvPr>
            <p:ph type="body" idx="1"/>
          </p:nvPr>
        </p:nvSpPr>
        <p:spPr/>
        <p:txBody>
          <a:bodyPr/>
          <a:lstStyle/>
          <a:p>
            <a:r>
              <a:rPr lang="hu-HU"/>
              <a:t>3D grafikában</a:t>
            </a:r>
          </a:p>
          <a:p>
            <a:pPr lvl="1"/>
            <a:r>
              <a:rPr lang="hu-HU"/>
              <a:t>a 2D sprite 3D geometriát helyettesít </a:t>
            </a:r>
            <a:r>
              <a:rPr lang="en-US"/>
              <a:t>[impostor]</a:t>
            </a:r>
          </a:p>
          <a:p>
            <a:pPr lvl="1"/>
            <a:r>
              <a:rPr lang="en-US"/>
              <a:t>k</a:t>
            </a:r>
            <a:r>
              <a:rPr lang="hu-HU"/>
              <a:t>épernyőtérbeli quad, de</a:t>
            </a:r>
          </a:p>
          <a:p>
            <a:pPr lvl="2"/>
            <a:r>
              <a:rPr lang="hu-HU"/>
              <a:t>skálázható, mérete a távolság függvényében változhat</a:t>
            </a:r>
          </a:p>
          <a:p>
            <a:pPr lvl="2"/>
            <a:r>
              <a:rPr lang="hu-HU"/>
              <a:t>rendelhető hozzá mélység, z-teszt használható rá</a:t>
            </a:r>
          </a:p>
          <a:p>
            <a:pPr lvl="1"/>
            <a:r>
              <a:rPr lang="hu-HU"/>
              <a:t>világkoordinátákban adott pozíció, méret, de mindig a kamera felé fordul</a:t>
            </a:r>
            <a:endParaRPr lang="en-US"/>
          </a:p>
        </p:txBody>
      </p:sp>
    </p:spTree>
    <p:extLst>
      <p:ext uri="{BB962C8B-B14F-4D97-AF65-F5344CB8AC3E}">
        <p14:creationId xmlns:p14="http://schemas.microsoft.com/office/powerpoint/2010/main" val="42023907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hu-HU"/>
              <a:t>Sprite rajzolása klasszikus trafókkal</a:t>
            </a:r>
            <a:endParaRPr lang="en-US"/>
          </a:p>
        </p:txBody>
      </p:sp>
      <p:sp>
        <p:nvSpPr>
          <p:cNvPr id="104451" name="Rectangle 3"/>
          <p:cNvSpPr>
            <a:spLocks noGrp="1" noChangeArrowheads="1"/>
          </p:cNvSpPr>
          <p:nvPr>
            <p:ph type="body" idx="1"/>
          </p:nvPr>
        </p:nvSpPr>
        <p:spPr/>
        <p:txBody>
          <a:bodyPr/>
          <a:lstStyle/>
          <a:p>
            <a:r>
              <a:rPr lang="hu-HU" dirty="0"/>
              <a:t>a </a:t>
            </a:r>
            <a:r>
              <a:rPr lang="hu-HU" dirty="0" err="1"/>
              <a:t>sprite</a:t>
            </a:r>
            <a:r>
              <a:rPr lang="hu-HU" dirty="0"/>
              <a:t> modellje egy z irányba néző </a:t>
            </a:r>
            <a:r>
              <a:rPr lang="hu-HU" dirty="0" err="1"/>
              <a:t>quad</a:t>
            </a:r>
            <a:endParaRPr lang="hu-HU" dirty="0"/>
          </a:p>
          <a:p>
            <a:pPr lvl="1"/>
            <a:r>
              <a:rPr lang="hu-HU" dirty="0"/>
              <a:t>a világban úgy forgatjuk a </a:t>
            </a:r>
            <a:r>
              <a:rPr lang="hu-HU" dirty="0" err="1"/>
              <a:t>quadot</a:t>
            </a:r>
            <a:r>
              <a:rPr lang="hu-HU" dirty="0"/>
              <a:t>, hogy a kamera fele nézzen</a:t>
            </a:r>
          </a:p>
          <a:p>
            <a:pPr lvl="1"/>
            <a:r>
              <a:rPr lang="hu-HU" dirty="0"/>
              <a:t>a kamera trafó forgatás részét </a:t>
            </a:r>
            <a:r>
              <a:rPr lang="en-US" dirty="0" err="1" smtClean="0"/>
              <a:t>ki</a:t>
            </a:r>
            <a:r>
              <a:rPr lang="en-US" dirty="0" smtClean="0"/>
              <a:t> </a:t>
            </a:r>
            <a:r>
              <a:rPr lang="en-US" dirty="0" err="1"/>
              <a:t>kell</a:t>
            </a:r>
            <a:r>
              <a:rPr lang="en-US" dirty="0"/>
              <a:t> </a:t>
            </a:r>
            <a:r>
              <a:rPr lang="en-US" dirty="0" err="1" smtClean="0"/>
              <a:t>iktatni</a:t>
            </a:r>
            <a:endParaRPr lang="en-US" dirty="0"/>
          </a:p>
          <a:p>
            <a:pPr lvl="1"/>
            <a:r>
              <a:rPr lang="en-US" dirty="0" err="1"/>
              <a:t>kamera</a:t>
            </a:r>
            <a:r>
              <a:rPr lang="en-US" dirty="0"/>
              <a:t> </a:t>
            </a:r>
            <a:r>
              <a:rPr lang="en-US" dirty="0" err="1"/>
              <a:t>traf</a:t>
            </a:r>
            <a:r>
              <a:rPr lang="hu-HU" dirty="0"/>
              <a:t>ó inverz transzponáltjával kell a </a:t>
            </a:r>
            <a:r>
              <a:rPr lang="hu-HU" dirty="0" err="1"/>
              <a:t>quad</a:t>
            </a:r>
            <a:r>
              <a:rPr lang="hu-HU" dirty="0"/>
              <a:t> </a:t>
            </a:r>
            <a:r>
              <a:rPr lang="hu-HU" dirty="0" err="1"/>
              <a:t>vertexeit</a:t>
            </a:r>
            <a:r>
              <a:rPr lang="hu-HU" dirty="0"/>
              <a:t> transzformálni</a:t>
            </a:r>
          </a:p>
          <a:p>
            <a:pPr lvl="1"/>
            <a:r>
              <a:rPr lang="hu-HU" dirty="0"/>
              <a:t>utána jöhet a kamera trafó és projekció</a:t>
            </a:r>
          </a:p>
          <a:p>
            <a:r>
              <a:rPr lang="hu-HU" dirty="0"/>
              <a:t>csak akkor van értelme ha a kamera trafó végrehajtásába nem tudunk belenyúlni</a:t>
            </a:r>
            <a:endParaRPr lang="en-US" dirty="0"/>
          </a:p>
        </p:txBody>
      </p:sp>
    </p:spTree>
    <p:extLst>
      <p:ext uri="{BB962C8B-B14F-4D97-AF65-F5344CB8AC3E}">
        <p14:creationId xmlns:p14="http://schemas.microsoft.com/office/powerpoint/2010/main" val="2800613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hu-HU"/>
              <a:t>Sprite rajzolása klasszikus trafókkal</a:t>
            </a:r>
            <a:endParaRPr lang="en-US"/>
          </a:p>
        </p:txBody>
      </p:sp>
      <p:sp>
        <p:nvSpPr>
          <p:cNvPr id="105475" name="Oval 3"/>
          <p:cNvSpPr>
            <a:spLocks noChangeArrowheads="1"/>
          </p:cNvSpPr>
          <p:nvPr/>
        </p:nvSpPr>
        <p:spPr bwMode="auto">
          <a:xfrm>
            <a:off x="609600" y="3124200"/>
            <a:ext cx="1714500" cy="927100"/>
          </a:xfrm>
          <a:prstGeom prst="ellipse">
            <a:avLst/>
          </a:prstGeom>
          <a:solidFill>
            <a:srgbClr val="FF99CC"/>
          </a:solidFill>
          <a:ln w="12700">
            <a:solidFill>
              <a:schemeClr val="tx1"/>
            </a:solidFill>
            <a:round/>
            <a:headEnd/>
            <a:tailEnd type="none" w="lg" len="med"/>
          </a:ln>
          <a:effectLst/>
        </p:spPr>
        <p:txBody>
          <a:bodyPr wrap="none" anchor="ctr"/>
          <a:lstStyle/>
          <a:p>
            <a:pPr algn="ctr"/>
            <a:r>
              <a:rPr lang="hu-HU" dirty="0" smtClean="0">
                <a:latin typeface="Whipsmart" panose="020B0502030203050204" pitchFamily="34" charset="0"/>
              </a:rPr>
              <a:t>inverz </a:t>
            </a:r>
            <a:r>
              <a:rPr lang="hu-HU" dirty="0" err="1" smtClean="0">
                <a:latin typeface="Whipsmart" panose="020B0502030203050204" pitchFamily="34" charset="0"/>
              </a:rPr>
              <a:t>tr</a:t>
            </a:r>
            <a:r>
              <a:rPr lang="hu-HU" dirty="0" smtClean="0">
                <a:latin typeface="Whipsmart" panose="020B0502030203050204" pitchFamily="34" charset="0"/>
              </a:rPr>
              <a:t>.</a:t>
            </a:r>
          </a:p>
          <a:p>
            <a:pPr algn="ctr"/>
            <a:r>
              <a:rPr lang="hu-HU" dirty="0" err="1" smtClean="0">
                <a:latin typeface="Whipsmart" panose="020B0502030203050204" pitchFamily="34" charset="0"/>
              </a:rPr>
              <a:t>view</a:t>
            </a:r>
            <a:r>
              <a:rPr lang="hu-HU" dirty="0" smtClean="0">
                <a:latin typeface="Whipsmart" panose="020B0502030203050204" pitchFamily="34" charset="0"/>
              </a:rPr>
              <a:t> trafó</a:t>
            </a:r>
            <a:endParaRPr lang="en-US" dirty="0">
              <a:latin typeface="Whipsmart" panose="020B0502030203050204" pitchFamily="34" charset="0"/>
            </a:endParaRPr>
          </a:p>
        </p:txBody>
      </p:sp>
      <p:sp>
        <p:nvSpPr>
          <p:cNvPr id="105476" name="Rectangle 4"/>
          <p:cNvSpPr>
            <a:spLocks noChangeArrowheads="1"/>
          </p:cNvSpPr>
          <p:nvPr/>
        </p:nvSpPr>
        <p:spPr bwMode="auto">
          <a:xfrm>
            <a:off x="228600" y="4495800"/>
            <a:ext cx="1511300" cy="1155700"/>
          </a:xfrm>
          <a:prstGeom prst="rect">
            <a:avLst/>
          </a:prstGeom>
          <a:solidFill>
            <a:srgbClr val="CCFFFF"/>
          </a:solidFill>
          <a:ln w="12700">
            <a:solidFill>
              <a:schemeClr val="tx1"/>
            </a:solidFill>
            <a:miter lim="800000"/>
            <a:headEnd/>
            <a:tailEnd type="none" w="lg" len="med"/>
          </a:ln>
          <a:effectLst/>
        </p:spPr>
        <p:txBody>
          <a:bodyPr wrap="none" anchor="ctr"/>
          <a:lstStyle/>
          <a:p>
            <a:pPr algn="ctr"/>
            <a:r>
              <a:rPr lang="hu-HU" dirty="0">
                <a:latin typeface="Whipsmart" panose="020B0502030203050204" pitchFamily="34" charset="0"/>
              </a:rPr>
              <a:t>modellezési</a:t>
            </a:r>
          </a:p>
          <a:p>
            <a:pPr algn="ctr"/>
            <a:r>
              <a:rPr lang="hu-HU" dirty="0">
                <a:latin typeface="Whipsmart" panose="020B0502030203050204" pitchFamily="34" charset="0"/>
              </a:rPr>
              <a:t>koordináták</a:t>
            </a:r>
          </a:p>
          <a:p>
            <a:pPr algn="ctr"/>
            <a:r>
              <a:rPr lang="hu-HU" dirty="0" err="1">
                <a:solidFill>
                  <a:srgbClr val="FF0000"/>
                </a:solidFill>
                <a:latin typeface="Whipsmart" panose="020B0502030203050204" pitchFamily="34" charset="0"/>
              </a:rPr>
              <a:t>model</a:t>
            </a:r>
            <a:r>
              <a:rPr lang="hu-HU" dirty="0">
                <a:solidFill>
                  <a:srgbClr val="FF0000"/>
                </a:solidFill>
                <a:latin typeface="Whipsmart" panose="020B0502030203050204" pitchFamily="34" charset="0"/>
              </a:rPr>
              <a:t> </a:t>
            </a:r>
            <a:r>
              <a:rPr lang="hu-HU" dirty="0" err="1">
                <a:solidFill>
                  <a:srgbClr val="FF0000"/>
                </a:solidFill>
                <a:latin typeface="Whipsmart" panose="020B0502030203050204" pitchFamily="34" charset="0"/>
              </a:rPr>
              <a:t>space</a:t>
            </a:r>
            <a:endParaRPr lang="en-US" dirty="0">
              <a:solidFill>
                <a:srgbClr val="FF0000"/>
              </a:solidFill>
              <a:latin typeface="Whipsmart" panose="020B0502030203050204" pitchFamily="34" charset="0"/>
            </a:endParaRPr>
          </a:p>
        </p:txBody>
      </p:sp>
      <p:sp>
        <p:nvSpPr>
          <p:cNvPr id="105477" name="Rectangle 5"/>
          <p:cNvSpPr>
            <a:spLocks noChangeArrowheads="1"/>
          </p:cNvSpPr>
          <p:nvPr/>
        </p:nvSpPr>
        <p:spPr bwMode="auto">
          <a:xfrm>
            <a:off x="1943100" y="4495800"/>
            <a:ext cx="1511300" cy="1155700"/>
          </a:xfrm>
          <a:prstGeom prst="rect">
            <a:avLst/>
          </a:prstGeom>
          <a:solidFill>
            <a:srgbClr val="CCFFFF"/>
          </a:solidFill>
          <a:ln w="12700">
            <a:solidFill>
              <a:schemeClr val="tx1"/>
            </a:solidFill>
            <a:miter lim="800000"/>
            <a:headEnd/>
            <a:tailEnd type="none" w="lg" len="med"/>
          </a:ln>
          <a:effectLst/>
        </p:spPr>
        <p:txBody>
          <a:bodyPr wrap="none" anchor="ctr"/>
          <a:lstStyle/>
          <a:p>
            <a:pPr algn="ctr"/>
            <a:r>
              <a:rPr lang="hu-HU" dirty="0" err="1">
                <a:latin typeface="Whipsmart" panose="020B0502030203050204" pitchFamily="34" charset="0"/>
              </a:rPr>
              <a:t>temp</a:t>
            </a:r>
            <a:r>
              <a:rPr lang="hu-HU" dirty="0">
                <a:latin typeface="Whipsmart" panose="020B0502030203050204" pitchFamily="34" charset="0"/>
              </a:rPr>
              <a:t>. világ-</a:t>
            </a:r>
          </a:p>
          <a:p>
            <a:pPr algn="ctr"/>
            <a:r>
              <a:rPr lang="hu-HU" dirty="0">
                <a:latin typeface="Whipsmart" panose="020B0502030203050204" pitchFamily="34" charset="0"/>
              </a:rPr>
              <a:t>koordináták</a:t>
            </a:r>
          </a:p>
          <a:p>
            <a:pPr algn="ctr"/>
            <a:r>
              <a:rPr lang="hu-HU" dirty="0" err="1">
                <a:solidFill>
                  <a:srgbClr val="FF0000"/>
                </a:solidFill>
                <a:latin typeface="Whipsmart" panose="020B0502030203050204" pitchFamily="34" charset="0"/>
              </a:rPr>
              <a:t>world</a:t>
            </a:r>
            <a:r>
              <a:rPr lang="hu-HU" dirty="0">
                <a:solidFill>
                  <a:srgbClr val="FF0000"/>
                </a:solidFill>
                <a:latin typeface="Whipsmart" panose="020B0502030203050204" pitchFamily="34" charset="0"/>
              </a:rPr>
              <a:t> </a:t>
            </a:r>
            <a:r>
              <a:rPr lang="hu-HU" dirty="0" err="1">
                <a:solidFill>
                  <a:srgbClr val="FF0000"/>
                </a:solidFill>
                <a:latin typeface="Whipsmart" panose="020B0502030203050204" pitchFamily="34" charset="0"/>
              </a:rPr>
              <a:t>space</a:t>
            </a:r>
            <a:endParaRPr lang="en-US" dirty="0">
              <a:solidFill>
                <a:srgbClr val="FF0000"/>
              </a:solidFill>
              <a:latin typeface="Whipsmart" panose="020B0502030203050204" pitchFamily="34" charset="0"/>
            </a:endParaRPr>
          </a:p>
        </p:txBody>
      </p:sp>
      <p:sp>
        <p:nvSpPr>
          <p:cNvPr id="105478" name="Oval 6"/>
          <p:cNvSpPr>
            <a:spLocks noChangeArrowheads="1"/>
          </p:cNvSpPr>
          <p:nvPr/>
        </p:nvSpPr>
        <p:spPr bwMode="auto">
          <a:xfrm>
            <a:off x="4495800" y="3048000"/>
            <a:ext cx="1714500" cy="927100"/>
          </a:xfrm>
          <a:prstGeom prst="ellipse">
            <a:avLst/>
          </a:prstGeom>
          <a:solidFill>
            <a:schemeClr val="accent1"/>
          </a:solidFill>
          <a:ln w="12700">
            <a:solidFill>
              <a:schemeClr val="tx1"/>
            </a:solidFill>
            <a:round/>
            <a:headEnd/>
            <a:tailEnd type="none" w="lg" len="med"/>
          </a:ln>
          <a:effectLst/>
        </p:spPr>
        <p:txBody>
          <a:bodyPr wrap="none" anchor="ctr"/>
          <a:lstStyle/>
          <a:p>
            <a:pPr algn="ctr"/>
            <a:r>
              <a:rPr lang="hu-HU">
                <a:latin typeface="Whipsmart" panose="020B0502030203050204" pitchFamily="34" charset="0"/>
              </a:rPr>
              <a:t>view</a:t>
            </a:r>
          </a:p>
          <a:p>
            <a:pPr algn="ctr"/>
            <a:r>
              <a:rPr lang="hu-HU">
                <a:latin typeface="Whipsmart" panose="020B0502030203050204" pitchFamily="34" charset="0"/>
              </a:rPr>
              <a:t>trafó</a:t>
            </a:r>
            <a:endParaRPr lang="en-US">
              <a:latin typeface="Whipsmart" panose="020B0502030203050204" pitchFamily="34" charset="0"/>
            </a:endParaRPr>
          </a:p>
        </p:txBody>
      </p:sp>
      <p:sp>
        <p:nvSpPr>
          <p:cNvPr id="105479" name="Rectangle 7"/>
          <p:cNvSpPr>
            <a:spLocks noChangeArrowheads="1"/>
          </p:cNvSpPr>
          <p:nvPr/>
        </p:nvSpPr>
        <p:spPr bwMode="auto">
          <a:xfrm>
            <a:off x="5257800" y="4495800"/>
            <a:ext cx="1511300" cy="1155700"/>
          </a:xfrm>
          <a:prstGeom prst="rect">
            <a:avLst/>
          </a:prstGeom>
          <a:solidFill>
            <a:srgbClr val="CCFFFF"/>
          </a:solidFill>
          <a:ln w="12700">
            <a:solidFill>
              <a:schemeClr val="tx1"/>
            </a:solidFill>
            <a:miter lim="800000"/>
            <a:headEnd/>
            <a:tailEnd type="none" w="lg" len="med"/>
          </a:ln>
          <a:effectLst/>
        </p:spPr>
        <p:txBody>
          <a:bodyPr wrap="none" anchor="ctr"/>
          <a:lstStyle/>
          <a:p>
            <a:pPr algn="ctr"/>
            <a:r>
              <a:rPr lang="hu-HU" dirty="0">
                <a:latin typeface="Whipsmart" panose="020B0502030203050204" pitchFamily="34" charset="0"/>
              </a:rPr>
              <a:t>kamera</a:t>
            </a:r>
          </a:p>
          <a:p>
            <a:pPr algn="ctr"/>
            <a:r>
              <a:rPr lang="hu-HU" dirty="0">
                <a:latin typeface="Whipsmart" panose="020B0502030203050204" pitchFamily="34" charset="0"/>
              </a:rPr>
              <a:t>koordináták</a:t>
            </a:r>
          </a:p>
          <a:p>
            <a:pPr algn="ctr"/>
            <a:r>
              <a:rPr lang="hu-HU" dirty="0">
                <a:solidFill>
                  <a:srgbClr val="FF0000"/>
                </a:solidFill>
                <a:latin typeface="Whipsmart" panose="020B0502030203050204" pitchFamily="34" charset="0"/>
              </a:rPr>
              <a:t>camera </a:t>
            </a:r>
            <a:r>
              <a:rPr lang="hu-HU" dirty="0" err="1">
                <a:solidFill>
                  <a:srgbClr val="FF0000"/>
                </a:solidFill>
                <a:latin typeface="Whipsmart" panose="020B0502030203050204" pitchFamily="34" charset="0"/>
              </a:rPr>
              <a:t>space</a:t>
            </a:r>
            <a:endParaRPr lang="en-US" dirty="0">
              <a:solidFill>
                <a:srgbClr val="FF0000"/>
              </a:solidFill>
              <a:latin typeface="Whipsmart" panose="020B0502030203050204" pitchFamily="34" charset="0"/>
            </a:endParaRPr>
          </a:p>
        </p:txBody>
      </p:sp>
      <p:sp>
        <p:nvSpPr>
          <p:cNvPr id="105480" name="Oval 8"/>
          <p:cNvSpPr>
            <a:spLocks noChangeArrowheads="1"/>
          </p:cNvSpPr>
          <p:nvPr/>
        </p:nvSpPr>
        <p:spPr bwMode="auto">
          <a:xfrm>
            <a:off x="6705600" y="2971800"/>
            <a:ext cx="1714500" cy="927100"/>
          </a:xfrm>
          <a:prstGeom prst="ellipse">
            <a:avLst/>
          </a:prstGeom>
          <a:solidFill>
            <a:schemeClr val="accent1"/>
          </a:solidFill>
          <a:ln w="12700">
            <a:solidFill>
              <a:schemeClr val="tx1"/>
            </a:solidFill>
            <a:round/>
            <a:headEnd/>
            <a:tailEnd type="none" w="lg" len="med"/>
          </a:ln>
          <a:effectLst/>
        </p:spPr>
        <p:txBody>
          <a:bodyPr wrap="none" anchor="ctr"/>
          <a:lstStyle/>
          <a:p>
            <a:pPr algn="ctr"/>
            <a:r>
              <a:rPr lang="hu-HU">
                <a:latin typeface="Whipsmart" panose="020B0502030203050204" pitchFamily="34" charset="0"/>
              </a:rPr>
              <a:t>proj</a:t>
            </a:r>
          </a:p>
          <a:p>
            <a:pPr algn="ctr"/>
            <a:r>
              <a:rPr lang="hu-HU">
                <a:latin typeface="Whipsmart" panose="020B0502030203050204" pitchFamily="34" charset="0"/>
              </a:rPr>
              <a:t>trafó</a:t>
            </a:r>
            <a:endParaRPr lang="en-US">
              <a:latin typeface="Whipsmart" panose="020B0502030203050204" pitchFamily="34" charset="0"/>
            </a:endParaRPr>
          </a:p>
        </p:txBody>
      </p:sp>
      <p:sp>
        <p:nvSpPr>
          <p:cNvPr id="105481" name="Rectangle 9"/>
          <p:cNvSpPr>
            <a:spLocks noChangeArrowheads="1"/>
          </p:cNvSpPr>
          <p:nvPr/>
        </p:nvSpPr>
        <p:spPr bwMode="auto">
          <a:xfrm>
            <a:off x="6858000" y="4495800"/>
            <a:ext cx="2133600" cy="1155700"/>
          </a:xfrm>
          <a:prstGeom prst="rect">
            <a:avLst/>
          </a:prstGeom>
          <a:solidFill>
            <a:srgbClr val="CCFFFF"/>
          </a:solidFill>
          <a:ln w="12700">
            <a:solidFill>
              <a:schemeClr val="tx1"/>
            </a:solidFill>
            <a:miter lim="800000"/>
            <a:headEnd/>
            <a:tailEnd type="none" w="lg" len="med"/>
          </a:ln>
          <a:effectLst/>
        </p:spPr>
        <p:txBody>
          <a:bodyPr wrap="none" anchor="ctr"/>
          <a:lstStyle/>
          <a:p>
            <a:pPr algn="ctr"/>
            <a:r>
              <a:rPr lang="hu-HU" dirty="0" err="1">
                <a:latin typeface="Whipsmart" panose="020B0502030203050204" pitchFamily="34" charset="0"/>
              </a:rPr>
              <a:t>norm</a:t>
            </a:r>
            <a:r>
              <a:rPr lang="hu-HU" dirty="0">
                <a:latin typeface="Whipsmart" panose="020B0502030203050204" pitchFamily="34" charset="0"/>
              </a:rPr>
              <a:t>. képernyő</a:t>
            </a:r>
          </a:p>
          <a:p>
            <a:pPr algn="ctr"/>
            <a:r>
              <a:rPr lang="hu-HU" dirty="0">
                <a:latin typeface="Whipsmart" panose="020B0502030203050204" pitchFamily="34" charset="0"/>
              </a:rPr>
              <a:t>koordináták</a:t>
            </a:r>
          </a:p>
          <a:p>
            <a:pPr algn="ctr"/>
            <a:r>
              <a:rPr lang="hu-HU" dirty="0" err="1">
                <a:solidFill>
                  <a:srgbClr val="FF0000"/>
                </a:solidFill>
                <a:latin typeface="Whipsmart" panose="020B0502030203050204" pitchFamily="34" charset="0"/>
              </a:rPr>
              <a:t>clip</a:t>
            </a:r>
            <a:r>
              <a:rPr lang="hu-HU" dirty="0">
                <a:solidFill>
                  <a:srgbClr val="FF0000"/>
                </a:solidFill>
                <a:latin typeface="Whipsmart" panose="020B0502030203050204" pitchFamily="34" charset="0"/>
              </a:rPr>
              <a:t> </a:t>
            </a:r>
            <a:r>
              <a:rPr lang="hu-HU" dirty="0" err="1">
                <a:solidFill>
                  <a:srgbClr val="FF0000"/>
                </a:solidFill>
                <a:latin typeface="Whipsmart" panose="020B0502030203050204" pitchFamily="34" charset="0"/>
              </a:rPr>
              <a:t>space</a:t>
            </a:r>
            <a:endParaRPr lang="hu-HU" dirty="0">
              <a:solidFill>
                <a:srgbClr val="FF0000"/>
              </a:solidFill>
              <a:latin typeface="Whipsmart" panose="020B0502030203050204" pitchFamily="34" charset="0"/>
            </a:endParaRPr>
          </a:p>
          <a:p>
            <a:pPr algn="ctr"/>
            <a:r>
              <a:rPr lang="hu-HU" dirty="0" err="1">
                <a:solidFill>
                  <a:srgbClr val="FF0000"/>
                </a:solidFill>
                <a:latin typeface="Whipsmart" panose="020B0502030203050204" pitchFamily="34" charset="0"/>
              </a:rPr>
              <a:t>norm</a:t>
            </a:r>
            <a:r>
              <a:rPr lang="hu-HU" dirty="0">
                <a:solidFill>
                  <a:srgbClr val="FF0000"/>
                </a:solidFill>
                <a:latin typeface="Whipsmart" panose="020B0502030203050204" pitchFamily="34" charset="0"/>
              </a:rPr>
              <a:t>. </a:t>
            </a:r>
            <a:r>
              <a:rPr lang="hu-HU" dirty="0" err="1">
                <a:solidFill>
                  <a:srgbClr val="FF0000"/>
                </a:solidFill>
                <a:latin typeface="Whipsmart" panose="020B0502030203050204" pitchFamily="34" charset="0"/>
              </a:rPr>
              <a:t>device</a:t>
            </a:r>
            <a:r>
              <a:rPr lang="hu-HU" dirty="0">
                <a:solidFill>
                  <a:srgbClr val="FF0000"/>
                </a:solidFill>
                <a:latin typeface="Whipsmart" panose="020B0502030203050204" pitchFamily="34" charset="0"/>
              </a:rPr>
              <a:t> </a:t>
            </a:r>
            <a:r>
              <a:rPr lang="hu-HU" dirty="0" err="1">
                <a:solidFill>
                  <a:srgbClr val="FF0000"/>
                </a:solidFill>
                <a:latin typeface="Whipsmart" panose="020B0502030203050204" pitchFamily="34" charset="0"/>
              </a:rPr>
              <a:t>space</a:t>
            </a:r>
            <a:endParaRPr lang="en-US" dirty="0">
              <a:solidFill>
                <a:srgbClr val="FF0000"/>
              </a:solidFill>
              <a:latin typeface="Whipsmart" panose="020B0502030203050204" pitchFamily="34" charset="0"/>
            </a:endParaRPr>
          </a:p>
        </p:txBody>
      </p:sp>
      <p:cxnSp>
        <p:nvCxnSpPr>
          <p:cNvPr id="105482" name="AutoShape 10"/>
          <p:cNvCxnSpPr>
            <a:cxnSpLocks noChangeShapeType="1"/>
            <a:stCxn id="105476" idx="0"/>
            <a:endCxn id="105475" idx="3"/>
          </p:cNvCxnSpPr>
          <p:nvPr/>
        </p:nvCxnSpPr>
        <p:spPr bwMode="auto">
          <a:xfrm rot="16200000" flipV="1">
            <a:off x="632332" y="4143881"/>
            <a:ext cx="580271" cy="123567"/>
          </a:xfrm>
          <a:prstGeom prst="curvedConnector3">
            <a:avLst>
              <a:gd name="adj1" fmla="val 50000"/>
            </a:avLst>
          </a:prstGeom>
          <a:noFill/>
          <a:ln w="12700">
            <a:solidFill>
              <a:schemeClr val="tx1"/>
            </a:solidFill>
            <a:round/>
            <a:headEnd/>
            <a:tailEnd type="triangle" w="lg" len="med"/>
          </a:ln>
          <a:effectLst/>
        </p:spPr>
      </p:cxnSp>
      <p:cxnSp>
        <p:nvCxnSpPr>
          <p:cNvPr id="105483" name="AutoShape 11"/>
          <p:cNvCxnSpPr>
            <a:cxnSpLocks noChangeShapeType="1"/>
            <a:stCxn id="105475" idx="5"/>
            <a:endCxn id="105477" idx="0"/>
          </p:cNvCxnSpPr>
          <p:nvPr/>
        </p:nvCxnSpPr>
        <p:spPr bwMode="auto">
          <a:xfrm rot="16200000" flipH="1">
            <a:off x="2095748" y="3892797"/>
            <a:ext cx="580271" cy="625733"/>
          </a:xfrm>
          <a:prstGeom prst="curvedConnector3">
            <a:avLst>
              <a:gd name="adj1" fmla="val 50000"/>
            </a:avLst>
          </a:prstGeom>
          <a:noFill/>
          <a:ln w="12700">
            <a:solidFill>
              <a:schemeClr val="tx1"/>
            </a:solidFill>
            <a:round/>
            <a:headEnd/>
            <a:tailEnd type="triangle" w="lg" len="med"/>
          </a:ln>
          <a:effectLst/>
        </p:spPr>
      </p:cxnSp>
      <p:cxnSp>
        <p:nvCxnSpPr>
          <p:cNvPr id="105484" name="AutoShape 12"/>
          <p:cNvCxnSpPr>
            <a:cxnSpLocks noChangeShapeType="1"/>
            <a:stCxn id="105478" idx="5"/>
            <a:endCxn id="105479" idx="0"/>
          </p:cNvCxnSpPr>
          <p:nvPr/>
        </p:nvCxnSpPr>
        <p:spPr bwMode="auto">
          <a:xfrm rot="16200000" flipH="1">
            <a:off x="5657850" y="4140200"/>
            <a:ext cx="657225" cy="53975"/>
          </a:xfrm>
          <a:prstGeom prst="curvedConnector3">
            <a:avLst>
              <a:gd name="adj1" fmla="val 60384"/>
            </a:avLst>
          </a:prstGeom>
          <a:noFill/>
          <a:ln w="12700">
            <a:solidFill>
              <a:schemeClr val="tx1"/>
            </a:solidFill>
            <a:round/>
            <a:headEnd/>
            <a:tailEnd type="triangle" w="lg" len="med"/>
          </a:ln>
          <a:effectLst/>
        </p:spPr>
      </p:cxnSp>
      <p:cxnSp>
        <p:nvCxnSpPr>
          <p:cNvPr id="105485" name="AutoShape 13"/>
          <p:cNvCxnSpPr>
            <a:cxnSpLocks noChangeShapeType="1"/>
            <a:stCxn id="105480" idx="5"/>
            <a:endCxn id="105481" idx="0"/>
          </p:cNvCxnSpPr>
          <p:nvPr/>
        </p:nvCxnSpPr>
        <p:spPr bwMode="auto">
          <a:xfrm rot="5400000">
            <a:off x="7680325" y="4006850"/>
            <a:ext cx="733425" cy="244475"/>
          </a:xfrm>
          <a:prstGeom prst="curvedConnector3">
            <a:avLst>
              <a:gd name="adj1" fmla="val 59306"/>
            </a:avLst>
          </a:prstGeom>
          <a:noFill/>
          <a:ln w="12700">
            <a:solidFill>
              <a:schemeClr val="tx1"/>
            </a:solidFill>
            <a:round/>
            <a:headEnd/>
            <a:tailEnd type="triangle" w="lg" len="med"/>
          </a:ln>
          <a:effectLst/>
        </p:spPr>
      </p:cxnSp>
      <p:cxnSp>
        <p:nvCxnSpPr>
          <p:cNvPr id="105486" name="AutoShape 14"/>
          <p:cNvCxnSpPr>
            <a:cxnSpLocks noChangeShapeType="1"/>
            <a:stCxn id="105479" idx="0"/>
            <a:endCxn id="105480" idx="3"/>
          </p:cNvCxnSpPr>
          <p:nvPr/>
        </p:nvCxnSpPr>
        <p:spPr bwMode="auto">
          <a:xfrm rot="16200000">
            <a:off x="6118225" y="3657600"/>
            <a:ext cx="733425" cy="942975"/>
          </a:xfrm>
          <a:prstGeom prst="curvedConnector3">
            <a:avLst>
              <a:gd name="adj1" fmla="val 40694"/>
            </a:avLst>
          </a:prstGeom>
          <a:noFill/>
          <a:ln w="12700">
            <a:solidFill>
              <a:schemeClr val="tx1"/>
            </a:solidFill>
            <a:round/>
            <a:headEnd/>
            <a:tailEnd type="triangle" w="lg" len="med"/>
          </a:ln>
          <a:effectLst/>
        </p:spPr>
      </p:cxnSp>
      <p:cxnSp>
        <p:nvCxnSpPr>
          <p:cNvPr id="105487" name="AutoShape 15"/>
          <p:cNvCxnSpPr>
            <a:cxnSpLocks noChangeShapeType="1"/>
            <a:stCxn id="105477" idx="0"/>
            <a:endCxn id="105493" idx="4"/>
          </p:cNvCxnSpPr>
          <p:nvPr/>
        </p:nvCxnSpPr>
        <p:spPr bwMode="auto">
          <a:xfrm rot="5400000" flipH="1" flipV="1">
            <a:off x="2794000" y="3956050"/>
            <a:ext cx="444500" cy="635000"/>
          </a:xfrm>
          <a:prstGeom prst="curvedConnector3">
            <a:avLst>
              <a:gd name="adj1" fmla="val 50000"/>
            </a:avLst>
          </a:prstGeom>
          <a:noFill/>
          <a:ln w="12700">
            <a:solidFill>
              <a:schemeClr val="tx1"/>
            </a:solidFill>
            <a:round/>
            <a:headEnd/>
            <a:tailEnd type="triangle" w="lg" len="med"/>
          </a:ln>
          <a:effectLst/>
        </p:spPr>
      </p:cxnSp>
      <p:sp>
        <p:nvSpPr>
          <p:cNvPr id="105488" name="Rectangle 16"/>
          <p:cNvSpPr>
            <a:spLocks noChangeArrowheads="1"/>
          </p:cNvSpPr>
          <p:nvPr/>
        </p:nvSpPr>
        <p:spPr bwMode="auto">
          <a:xfrm>
            <a:off x="165100" y="5549900"/>
            <a:ext cx="1295400" cy="1066800"/>
          </a:xfrm>
          <a:prstGeom prst="rect">
            <a:avLst/>
          </a:prstGeom>
          <a:solidFill>
            <a:srgbClr val="00FF00"/>
          </a:solidFill>
          <a:ln w="12700">
            <a:solidFill>
              <a:schemeClr val="tx1"/>
            </a:solidFill>
            <a:miter lim="800000"/>
            <a:headEnd/>
            <a:tailEnd type="none" w="lg" len="med"/>
          </a:ln>
          <a:effectLst/>
        </p:spPr>
        <p:txBody>
          <a:bodyPr wrap="none" anchor="ctr"/>
          <a:lstStyle/>
          <a:p>
            <a:pPr algn="ctr"/>
            <a:r>
              <a:rPr lang="hu-HU">
                <a:latin typeface="Whipsmart" panose="020B0502030203050204" pitchFamily="34" charset="0"/>
              </a:rPr>
              <a:t>z irányba</a:t>
            </a:r>
          </a:p>
          <a:p>
            <a:pPr algn="ctr"/>
            <a:r>
              <a:rPr lang="hu-HU">
                <a:latin typeface="Whipsmart" panose="020B0502030203050204" pitchFamily="34" charset="0"/>
              </a:rPr>
              <a:t>néző quad</a:t>
            </a:r>
            <a:endParaRPr lang="en-US">
              <a:latin typeface="Whipsmart" panose="020B0502030203050204" pitchFamily="34" charset="0"/>
            </a:endParaRPr>
          </a:p>
        </p:txBody>
      </p:sp>
      <p:sp>
        <p:nvSpPr>
          <p:cNvPr id="105489" name="Rectangle 17"/>
          <p:cNvSpPr>
            <a:spLocks noChangeArrowheads="1"/>
          </p:cNvSpPr>
          <p:nvPr/>
        </p:nvSpPr>
        <p:spPr bwMode="auto">
          <a:xfrm>
            <a:off x="1892300" y="5549900"/>
            <a:ext cx="1295400" cy="1066800"/>
          </a:xfrm>
          <a:prstGeom prst="rect">
            <a:avLst/>
          </a:prstGeom>
          <a:solidFill>
            <a:srgbClr val="00FF00"/>
          </a:solidFill>
          <a:ln w="12700">
            <a:solidFill>
              <a:schemeClr val="tx1"/>
            </a:solidFill>
            <a:miter lim="800000"/>
            <a:headEnd/>
            <a:tailEnd type="none" w="lg" len="med"/>
          </a:ln>
          <a:effectLst/>
        </p:spPr>
        <p:txBody>
          <a:bodyPr wrap="none" anchor="ctr"/>
          <a:lstStyle/>
          <a:p>
            <a:pPr algn="ctr"/>
            <a:r>
              <a:rPr lang="en-US" dirty="0" err="1" smtClean="0">
                <a:latin typeface="Whipsmart" panose="020B0502030203050204" pitchFamily="34" charset="0"/>
              </a:rPr>
              <a:t>kamera</a:t>
            </a:r>
            <a:r>
              <a:rPr lang="hu-HU" dirty="0" smtClean="0">
                <a:latin typeface="Whipsmart" panose="020B0502030203050204" pitchFamily="34" charset="0"/>
              </a:rPr>
              <a:t>-</a:t>
            </a:r>
          </a:p>
          <a:p>
            <a:pPr algn="ctr"/>
            <a:r>
              <a:rPr lang="hu-HU" dirty="0" smtClean="0">
                <a:latin typeface="Whipsmart" panose="020B0502030203050204" pitchFamily="34" charset="0"/>
              </a:rPr>
              <a:t>irányba</a:t>
            </a:r>
            <a:endParaRPr lang="hu-HU" dirty="0">
              <a:latin typeface="Whipsmart" panose="020B0502030203050204" pitchFamily="34" charset="0"/>
            </a:endParaRPr>
          </a:p>
          <a:p>
            <a:pPr algn="ctr"/>
            <a:r>
              <a:rPr lang="hu-HU" dirty="0">
                <a:latin typeface="Whipsmart" panose="020B0502030203050204" pitchFamily="34" charset="0"/>
              </a:rPr>
              <a:t>néző </a:t>
            </a:r>
            <a:r>
              <a:rPr lang="hu-HU" dirty="0" err="1">
                <a:latin typeface="Whipsmart" panose="020B0502030203050204" pitchFamily="34" charset="0"/>
              </a:rPr>
              <a:t>quad</a:t>
            </a:r>
            <a:endParaRPr lang="en-US" dirty="0">
              <a:latin typeface="Whipsmart" panose="020B0502030203050204" pitchFamily="34" charset="0"/>
            </a:endParaRPr>
          </a:p>
        </p:txBody>
      </p:sp>
      <p:sp>
        <p:nvSpPr>
          <p:cNvPr id="105490" name="Text Box 18"/>
          <p:cNvSpPr txBox="1">
            <a:spLocks noChangeArrowheads="1"/>
          </p:cNvSpPr>
          <p:nvPr/>
        </p:nvSpPr>
        <p:spPr bwMode="auto">
          <a:xfrm>
            <a:off x="228600" y="1371600"/>
            <a:ext cx="2574744" cy="923330"/>
          </a:xfrm>
          <a:prstGeom prst="rect">
            <a:avLst/>
          </a:prstGeom>
          <a:noFill/>
          <a:ln w="12700">
            <a:noFill/>
            <a:miter lim="800000"/>
            <a:headEnd/>
            <a:tailEnd type="none" w="lg" len="med"/>
          </a:ln>
          <a:effectLst/>
        </p:spPr>
        <p:txBody>
          <a:bodyPr wrap="none">
            <a:spAutoFit/>
          </a:bodyPr>
          <a:lstStyle/>
          <a:p>
            <a:r>
              <a:rPr lang="hu-HU">
                <a:latin typeface="Whipsmart" panose="020B0502030203050204" pitchFamily="34" charset="0"/>
              </a:rPr>
              <a:t>modell trafóban nincs</a:t>
            </a:r>
          </a:p>
          <a:p>
            <a:r>
              <a:rPr lang="hu-HU">
                <a:latin typeface="Whipsmart" panose="020B0502030203050204" pitchFamily="34" charset="0"/>
              </a:rPr>
              <a:t>elforgatás mert a spritenak</a:t>
            </a:r>
          </a:p>
          <a:p>
            <a:r>
              <a:rPr lang="hu-HU">
                <a:latin typeface="Whipsmart" panose="020B0502030203050204" pitchFamily="34" charset="0"/>
              </a:rPr>
              <a:t>nincs orientációja</a:t>
            </a:r>
            <a:endParaRPr lang="en-US">
              <a:latin typeface="Whipsmart" panose="020B0502030203050204" pitchFamily="34" charset="0"/>
            </a:endParaRPr>
          </a:p>
        </p:txBody>
      </p:sp>
      <p:sp>
        <p:nvSpPr>
          <p:cNvPr id="105491" name="Rectangle 19"/>
          <p:cNvSpPr>
            <a:spLocks noChangeArrowheads="1"/>
          </p:cNvSpPr>
          <p:nvPr/>
        </p:nvSpPr>
        <p:spPr bwMode="auto">
          <a:xfrm>
            <a:off x="3594100" y="4495800"/>
            <a:ext cx="1511300" cy="1155700"/>
          </a:xfrm>
          <a:prstGeom prst="rect">
            <a:avLst/>
          </a:prstGeom>
          <a:solidFill>
            <a:srgbClr val="CCFFFF"/>
          </a:solidFill>
          <a:ln w="12700">
            <a:solidFill>
              <a:schemeClr val="tx1"/>
            </a:solidFill>
            <a:miter lim="800000"/>
            <a:headEnd/>
            <a:tailEnd type="none" w="lg" len="med"/>
          </a:ln>
          <a:effectLst/>
        </p:spPr>
        <p:txBody>
          <a:bodyPr wrap="none" anchor="ctr"/>
          <a:lstStyle/>
          <a:p>
            <a:pPr algn="ctr"/>
            <a:r>
              <a:rPr lang="hu-HU" dirty="0">
                <a:latin typeface="Whipsmart" panose="020B0502030203050204" pitchFamily="34" charset="0"/>
              </a:rPr>
              <a:t>világ-</a:t>
            </a:r>
          </a:p>
          <a:p>
            <a:pPr algn="ctr"/>
            <a:r>
              <a:rPr lang="hu-HU" dirty="0">
                <a:latin typeface="Whipsmart" panose="020B0502030203050204" pitchFamily="34" charset="0"/>
              </a:rPr>
              <a:t>koordináták</a:t>
            </a:r>
          </a:p>
          <a:p>
            <a:pPr algn="ctr"/>
            <a:r>
              <a:rPr lang="hu-HU" dirty="0" err="1">
                <a:solidFill>
                  <a:srgbClr val="FF0000"/>
                </a:solidFill>
                <a:latin typeface="Whipsmart" panose="020B0502030203050204" pitchFamily="34" charset="0"/>
              </a:rPr>
              <a:t>world</a:t>
            </a:r>
            <a:r>
              <a:rPr lang="hu-HU" dirty="0">
                <a:solidFill>
                  <a:srgbClr val="FF0000"/>
                </a:solidFill>
                <a:latin typeface="Whipsmart" panose="020B0502030203050204" pitchFamily="34" charset="0"/>
              </a:rPr>
              <a:t> </a:t>
            </a:r>
            <a:r>
              <a:rPr lang="hu-HU" dirty="0" err="1">
                <a:solidFill>
                  <a:srgbClr val="FF0000"/>
                </a:solidFill>
                <a:latin typeface="Whipsmart" panose="020B0502030203050204" pitchFamily="34" charset="0"/>
              </a:rPr>
              <a:t>space</a:t>
            </a:r>
            <a:endParaRPr lang="en-US" dirty="0">
              <a:solidFill>
                <a:srgbClr val="FF0000"/>
              </a:solidFill>
              <a:latin typeface="Whipsmart" panose="020B0502030203050204" pitchFamily="34" charset="0"/>
            </a:endParaRPr>
          </a:p>
        </p:txBody>
      </p:sp>
      <p:sp>
        <p:nvSpPr>
          <p:cNvPr id="105492" name="Rectangle 20"/>
          <p:cNvSpPr>
            <a:spLocks noChangeArrowheads="1"/>
          </p:cNvSpPr>
          <p:nvPr/>
        </p:nvSpPr>
        <p:spPr bwMode="auto">
          <a:xfrm>
            <a:off x="3657600" y="5562600"/>
            <a:ext cx="1295400" cy="1066800"/>
          </a:xfrm>
          <a:prstGeom prst="rect">
            <a:avLst/>
          </a:prstGeom>
          <a:solidFill>
            <a:srgbClr val="00FF00"/>
          </a:solidFill>
          <a:ln w="12700">
            <a:solidFill>
              <a:schemeClr val="tx1"/>
            </a:solidFill>
            <a:miter lim="800000"/>
            <a:headEnd/>
            <a:tailEnd type="none" w="lg" len="med"/>
          </a:ln>
          <a:effectLst/>
        </p:spPr>
        <p:txBody>
          <a:bodyPr wrap="none" anchor="ctr"/>
          <a:lstStyle/>
          <a:p>
            <a:pPr algn="ctr"/>
            <a:r>
              <a:rPr lang="hu-HU">
                <a:latin typeface="Whipsmart" panose="020B0502030203050204" pitchFamily="34" charset="0"/>
              </a:rPr>
              <a:t>kamera felé</a:t>
            </a:r>
          </a:p>
          <a:p>
            <a:pPr algn="ctr"/>
            <a:r>
              <a:rPr lang="hu-HU">
                <a:latin typeface="Whipsmart" panose="020B0502030203050204" pitchFamily="34" charset="0"/>
              </a:rPr>
              <a:t>néző quad</a:t>
            </a:r>
            <a:endParaRPr lang="en-US">
              <a:latin typeface="Whipsmart" panose="020B0502030203050204" pitchFamily="34" charset="0"/>
            </a:endParaRPr>
          </a:p>
        </p:txBody>
      </p:sp>
      <p:sp>
        <p:nvSpPr>
          <p:cNvPr id="105493" name="Oval 21"/>
          <p:cNvSpPr>
            <a:spLocks noChangeArrowheads="1"/>
          </p:cNvSpPr>
          <p:nvPr/>
        </p:nvSpPr>
        <p:spPr bwMode="auto">
          <a:xfrm>
            <a:off x="2476500" y="3124200"/>
            <a:ext cx="1714500" cy="927100"/>
          </a:xfrm>
          <a:prstGeom prst="ellipse">
            <a:avLst/>
          </a:prstGeom>
          <a:solidFill>
            <a:srgbClr val="FF99CC"/>
          </a:solidFill>
          <a:ln w="12700">
            <a:solidFill>
              <a:schemeClr val="tx1"/>
            </a:solidFill>
            <a:round/>
            <a:headEnd/>
            <a:tailEnd type="none" w="lg" len="med"/>
          </a:ln>
          <a:effectLst/>
        </p:spPr>
        <p:txBody>
          <a:bodyPr wrap="none" anchor="ctr"/>
          <a:lstStyle/>
          <a:p>
            <a:pPr algn="ctr"/>
            <a:r>
              <a:rPr lang="hu-HU" dirty="0" err="1" smtClean="0">
                <a:latin typeface="Whipsmart" panose="020B0502030203050204" pitchFamily="34" charset="0"/>
              </a:rPr>
              <a:t>model</a:t>
            </a:r>
            <a:endParaRPr lang="hu-HU" dirty="0" smtClean="0">
              <a:latin typeface="Whipsmart" panose="020B0502030203050204" pitchFamily="34" charset="0"/>
            </a:endParaRPr>
          </a:p>
          <a:p>
            <a:pPr algn="ctr"/>
            <a:r>
              <a:rPr lang="hu-HU" dirty="0" smtClean="0">
                <a:latin typeface="Whipsmart" panose="020B0502030203050204" pitchFamily="34" charset="0"/>
              </a:rPr>
              <a:t>eltolás</a:t>
            </a:r>
            <a:endParaRPr lang="en-US" dirty="0" smtClean="0">
              <a:latin typeface="Whipsmart" panose="020B0502030203050204" pitchFamily="34" charset="0"/>
            </a:endParaRPr>
          </a:p>
        </p:txBody>
      </p:sp>
      <p:cxnSp>
        <p:nvCxnSpPr>
          <p:cNvPr id="105494" name="AutoShape 22"/>
          <p:cNvCxnSpPr>
            <a:cxnSpLocks noChangeShapeType="1"/>
            <a:stCxn id="105493" idx="4"/>
            <a:endCxn id="105491" idx="0"/>
          </p:cNvCxnSpPr>
          <p:nvPr/>
        </p:nvCxnSpPr>
        <p:spPr bwMode="auto">
          <a:xfrm rot="16200000" flipH="1">
            <a:off x="3619500" y="3765550"/>
            <a:ext cx="444500" cy="1016000"/>
          </a:xfrm>
          <a:prstGeom prst="curvedConnector3">
            <a:avLst>
              <a:gd name="adj1" fmla="val 50000"/>
            </a:avLst>
          </a:prstGeom>
          <a:noFill/>
          <a:ln w="12700">
            <a:solidFill>
              <a:schemeClr val="tx1"/>
            </a:solidFill>
            <a:round/>
            <a:headEnd/>
            <a:tailEnd type="triangle" w="lg" len="med"/>
          </a:ln>
          <a:effectLst/>
        </p:spPr>
      </p:cxnSp>
      <p:cxnSp>
        <p:nvCxnSpPr>
          <p:cNvPr id="105495" name="AutoShape 23"/>
          <p:cNvCxnSpPr>
            <a:cxnSpLocks noChangeShapeType="1"/>
            <a:stCxn id="105491" idx="0"/>
            <a:endCxn id="105478" idx="4"/>
          </p:cNvCxnSpPr>
          <p:nvPr/>
        </p:nvCxnSpPr>
        <p:spPr bwMode="auto">
          <a:xfrm rot="16200000">
            <a:off x="4591050" y="3733800"/>
            <a:ext cx="520700" cy="1003300"/>
          </a:xfrm>
          <a:prstGeom prst="curvedConnector3">
            <a:avLst>
              <a:gd name="adj1" fmla="val 50000"/>
            </a:avLst>
          </a:prstGeom>
          <a:noFill/>
          <a:ln w="12700">
            <a:solidFill>
              <a:schemeClr val="tx1"/>
            </a:solidFill>
            <a:round/>
            <a:headEnd/>
            <a:tailEnd type="triangle" w="lg" len="med"/>
          </a:ln>
          <a:effectLst/>
        </p:spPr>
      </p:cxnSp>
      <p:sp>
        <p:nvSpPr>
          <p:cNvPr id="105496" name="Rectangle 24"/>
          <p:cNvSpPr>
            <a:spLocks noChangeArrowheads="1"/>
          </p:cNvSpPr>
          <p:nvPr/>
        </p:nvSpPr>
        <p:spPr bwMode="auto">
          <a:xfrm>
            <a:off x="5486400" y="5562600"/>
            <a:ext cx="1295400" cy="1066800"/>
          </a:xfrm>
          <a:prstGeom prst="rect">
            <a:avLst/>
          </a:prstGeom>
          <a:solidFill>
            <a:srgbClr val="00FF00"/>
          </a:solidFill>
          <a:ln w="12700">
            <a:solidFill>
              <a:schemeClr val="tx1"/>
            </a:solidFill>
            <a:miter lim="800000"/>
            <a:headEnd/>
            <a:tailEnd type="none" w="lg" len="med"/>
          </a:ln>
          <a:effectLst/>
        </p:spPr>
        <p:txBody>
          <a:bodyPr wrap="none" anchor="ctr"/>
          <a:lstStyle/>
          <a:p>
            <a:pPr algn="ctr"/>
            <a:r>
              <a:rPr lang="hu-HU">
                <a:latin typeface="Whipsmart" panose="020B0502030203050204" pitchFamily="34" charset="0"/>
              </a:rPr>
              <a:t>z irányba</a:t>
            </a:r>
          </a:p>
          <a:p>
            <a:pPr algn="ctr"/>
            <a:r>
              <a:rPr lang="hu-HU">
                <a:latin typeface="Whipsmart" panose="020B0502030203050204" pitchFamily="34" charset="0"/>
              </a:rPr>
              <a:t>néző quad</a:t>
            </a:r>
            <a:endParaRPr lang="en-US">
              <a:latin typeface="Whipsmart" panose="020B0502030203050204" pitchFamily="34" charset="0"/>
            </a:endParaRPr>
          </a:p>
        </p:txBody>
      </p:sp>
      <p:sp>
        <p:nvSpPr>
          <p:cNvPr id="105497" name="Rectangle 25"/>
          <p:cNvSpPr>
            <a:spLocks noChangeArrowheads="1"/>
          </p:cNvSpPr>
          <p:nvPr/>
        </p:nvSpPr>
        <p:spPr bwMode="auto">
          <a:xfrm>
            <a:off x="7772400" y="5562600"/>
            <a:ext cx="1295400" cy="1066800"/>
          </a:xfrm>
          <a:prstGeom prst="rect">
            <a:avLst/>
          </a:prstGeom>
          <a:solidFill>
            <a:srgbClr val="00FF00"/>
          </a:solidFill>
          <a:ln w="12700">
            <a:solidFill>
              <a:schemeClr val="tx1"/>
            </a:solidFill>
            <a:miter lim="800000"/>
            <a:headEnd/>
            <a:tailEnd type="none" w="lg" len="med"/>
          </a:ln>
          <a:effectLst/>
        </p:spPr>
        <p:txBody>
          <a:bodyPr wrap="none" anchor="ctr"/>
          <a:lstStyle/>
          <a:p>
            <a:pPr algn="ctr"/>
            <a:r>
              <a:rPr lang="hu-HU">
                <a:latin typeface="Whipsmart" panose="020B0502030203050204" pitchFamily="34" charset="0"/>
              </a:rPr>
              <a:t>2D quad</a:t>
            </a:r>
            <a:endParaRPr lang="en-US">
              <a:latin typeface="Whipsmart" panose="020B0502030203050204" pitchFamily="34" charset="0"/>
            </a:endParaRPr>
          </a:p>
        </p:txBody>
      </p:sp>
      <p:sp>
        <p:nvSpPr>
          <p:cNvPr id="105498" name="AutoShape 26"/>
          <p:cNvSpPr>
            <a:spLocks/>
          </p:cNvSpPr>
          <p:nvPr/>
        </p:nvSpPr>
        <p:spPr bwMode="auto">
          <a:xfrm rot="5400000">
            <a:off x="2209800" y="1828800"/>
            <a:ext cx="152400" cy="2286000"/>
          </a:xfrm>
          <a:prstGeom prst="leftBrace">
            <a:avLst>
              <a:gd name="adj1" fmla="val 125000"/>
              <a:gd name="adj2" fmla="val 50000"/>
            </a:avLst>
          </a:prstGeom>
          <a:noFill/>
          <a:ln w="12700">
            <a:solidFill>
              <a:schemeClr val="tx1"/>
            </a:solidFill>
            <a:round/>
            <a:headEnd/>
            <a:tailEnd type="none" w="lg" len="med"/>
          </a:ln>
          <a:effectLst/>
        </p:spPr>
        <p:txBody>
          <a:bodyPr wrap="none" anchor="ctr"/>
          <a:lstStyle/>
          <a:p>
            <a:endParaRPr lang="en-US">
              <a:latin typeface="Whipsmart" panose="020B0502030203050204" pitchFamily="34" charset="0"/>
            </a:endParaRPr>
          </a:p>
        </p:txBody>
      </p:sp>
      <p:sp>
        <p:nvSpPr>
          <p:cNvPr id="105500" name="Text Box 28"/>
          <p:cNvSpPr txBox="1">
            <a:spLocks noChangeArrowheads="1"/>
          </p:cNvSpPr>
          <p:nvPr/>
        </p:nvSpPr>
        <p:spPr bwMode="auto">
          <a:xfrm>
            <a:off x="3276600" y="2147887"/>
            <a:ext cx="2374368" cy="369332"/>
          </a:xfrm>
          <a:prstGeom prst="rect">
            <a:avLst/>
          </a:prstGeom>
          <a:noFill/>
          <a:ln w="12700">
            <a:noFill/>
            <a:miter lim="800000"/>
            <a:headEnd/>
            <a:tailEnd type="none" w="lg" len="med"/>
          </a:ln>
          <a:effectLst/>
        </p:spPr>
        <p:txBody>
          <a:bodyPr wrap="none">
            <a:spAutoFit/>
          </a:bodyPr>
          <a:lstStyle/>
          <a:p>
            <a:r>
              <a:rPr lang="hu-HU">
                <a:latin typeface="Whipsmart" panose="020B0502030203050204" pitchFamily="34" charset="0"/>
              </a:rPr>
              <a:t>view elforgatás kiiktatása</a:t>
            </a:r>
            <a:endParaRPr lang="en-US">
              <a:latin typeface="Whipsmart" panose="020B0502030203050204" pitchFamily="34" charset="0"/>
            </a:endParaRPr>
          </a:p>
        </p:txBody>
      </p:sp>
      <p:sp>
        <p:nvSpPr>
          <p:cNvPr id="105501" name="Text Box 29"/>
          <p:cNvSpPr txBox="1">
            <a:spLocks noChangeArrowheads="1"/>
          </p:cNvSpPr>
          <p:nvPr/>
        </p:nvSpPr>
        <p:spPr bwMode="auto">
          <a:xfrm>
            <a:off x="1371600" y="2514600"/>
            <a:ext cx="1782860" cy="369332"/>
          </a:xfrm>
          <a:prstGeom prst="rect">
            <a:avLst/>
          </a:prstGeom>
          <a:noFill/>
          <a:ln w="12700">
            <a:noFill/>
            <a:miter lim="800000"/>
            <a:headEnd/>
            <a:tailEnd type="none" w="lg" len="med"/>
          </a:ln>
          <a:effectLst/>
        </p:spPr>
        <p:txBody>
          <a:bodyPr wrap="none">
            <a:spAutoFit/>
          </a:bodyPr>
          <a:lstStyle/>
          <a:p>
            <a:r>
              <a:rPr lang="hu-HU">
                <a:latin typeface="Whipsmart" panose="020B0502030203050204" pitchFamily="34" charset="0"/>
              </a:rPr>
              <a:t>sprite model trafó</a:t>
            </a:r>
            <a:endParaRPr lang="en-US">
              <a:latin typeface="Whipsmart" panose="020B0502030203050204" pitchFamily="34" charset="0"/>
            </a:endParaRPr>
          </a:p>
        </p:txBody>
      </p:sp>
      <p:sp>
        <p:nvSpPr>
          <p:cNvPr id="105502" name="AutoShape 30"/>
          <p:cNvSpPr>
            <a:spLocks/>
          </p:cNvSpPr>
          <p:nvPr/>
        </p:nvSpPr>
        <p:spPr bwMode="auto">
          <a:xfrm rot="5400000">
            <a:off x="6591300" y="-38100"/>
            <a:ext cx="304800" cy="4038600"/>
          </a:xfrm>
          <a:prstGeom prst="leftBrace">
            <a:avLst>
              <a:gd name="adj1" fmla="val 110417"/>
              <a:gd name="adj2" fmla="val 50000"/>
            </a:avLst>
          </a:prstGeom>
          <a:noFill/>
          <a:ln w="12700">
            <a:solidFill>
              <a:schemeClr val="tx1"/>
            </a:solidFill>
            <a:round/>
            <a:headEnd/>
            <a:tailEnd type="none" w="lg" len="med"/>
          </a:ln>
          <a:effectLst/>
        </p:spPr>
        <p:txBody>
          <a:bodyPr wrap="none" anchor="ctr"/>
          <a:lstStyle/>
          <a:p>
            <a:endParaRPr lang="en-US">
              <a:latin typeface="Whipsmart" panose="020B0502030203050204" pitchFamily="34" charset="0"/>
            </a:endParaRPr>
          </a:p>
        </p:txBody>
      </p:sp>
      <p:sp>
        <p:nvSpPr>
          <p:cNvPr id="105503" name="Text Box 31"/>
          <p:cNvSpPr txBox="1">
            <a:spLocks noChangeArrowheads="1"/>
          </p:cNvSpPr>
          <p:nvPr/>
        </p:nvSpPr>
        <p:spPr bwMode="auto">
          <a:xfrm>
            <a:off x="5638800" y="1447800"/>
            <a:ext cx="2334293" cy="369332"/>
          </a:xfrm>
          <a:prstGeom prst="rect">
            <a:avLst/>
          </a:prstGeom>
          <a:noFill/>
          <a:ln w="12700">
            <a:noFill/>
            <a:miter lim="800000"/>
            <a:headEnd/>
            <a:tailEnd type="none" w="lg" len="med"/>
          </a:ln>
          <a:effectLst/>
        </p:spPr>
        <p:txBody>
          <a:bodyPr wrap="none">
            <a:spAutoFit/>
          </a:bodyPr>
          <a:lstStyle/>
          <a:p>
            <a:r>
              <a:rPr lang="hu-HU">
                <a:latin typeface="Whipsmart" panose="020B0502030203050204" pitchFamily="34" charset="0"/>
              </a:rPr>
              <a:t>ez változatlan maradhat</a:t>
            </a:r>
            <a:endParaRPr lang="en-US">
              <a:latin typeface="Whipsmart" panose="020B0502030203050204" pitchFamily="34" charset="0"/>
            </a:endParaRPr>
          </a:p>
        </p:txBody>
      </p:sp>
      <p:cxnSp>
        <p:nvCxnSpPr>
          <p:cNvPr id="36" name="Egyenes összekötő nyíllal 35"/>
          <p:cNvCxnSpPr>
            <a:stCxn id="105500" idx="2"/>
            <a:endCxn id="105475" idx="7"/>
          </p:cNvCxnSpPr>
          <p:nvPr/>
        </p:nvCxnSpPr>
        <p:spPr>
          <a:xfrm flipH="1">
            <a:off x="2073017" y="2517219"/>
            <a:ext cx="2390767" cy="74275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Egyenes összekötő nyíllal 36"/>
          <p:cNvCxnSpPr>
            <a:stCxn id="105500" idx="2"/>
            <a:endCxn id="105478" idx="1"/>
          </p:cNvCxnSpPr>
          <p:nvPr/>
        </p:nvCxnSpPr>
        <p:spPr>
          <a:xfrm>
            <a:off x="4463784" y="2517219"/>
            <a:ext cx="283099" cy="66655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4490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hu-HU"/>
              <a:t>Sprite rajzolása saját trafóval</a:t>
            </a:r>
            <a:endParaRPr lang="en-US"/>
          </a:p>
        </p:txBody>
      </p:sp>
      <p:sp>
        <p:nvSpPr>
          <p:cNvPr id="106499" name="Rectangle 3"/>
          <p:cNvSpPr>
            <a:spLocks noGrp="1" noChangeArrowheads="1"/>
          </p:cNvSpPr>
          <p:nvPr>
            <p:ph type="body" idx="1"/>
          </p:nvPr>
        </p:nvSpPr>
        <p:spPr/>
        <p:txBody>
          <a:bodyPr/>
          <a:lstStyle/>
          <a:p>
            <a:r>
              <a:rPr lang="hu-HU"/>
              <a:t>a </a:t>
            </a:r>
            <a:r>
              <a:rPr lang="en-US"/>
              <a:t>modelle</a:t>
            </a:r>
            <a:r>
              <a:rPr lang="hu-HU"/>
              <a:t>zési origót </a:t>
            </a:r>
            <a:r>
              <a:rPr lang="en-US"/>
              <a:t>[</a:t>
            </a:r>
            <a:r>
              <a:rPr lang="hu-HU"/>
              <a:t>sprite középpontjának a pozícióját</a:t>
            </a:r>
            <a:r>
              <a:rPr lang="en-US"/>
              <a:t>]</a:t>
            </a:r>
            <a:r>
              <a:rPr lang="hu-HU"/>
              <a:t> transzformáljuk a kamera koodináta-rendszerbe</a:t>
            </a:r>
          </a:p>
          <a:p>
            <a:pPr lvl="1"/>
            <a:r>
              <a:rPr lang="hu-HU"/>
              <a:t>kamera koordinátákban adjuk hozzá a csúcsok (spriteon belüli) pozícióit</a:t>
            </a:r>
          </a:p>
          <a:p>
            <a:pPr lvl="1"/>
            <a:r>
              <a:rPr lang="hu-HU"/>
              <a:t>utána jöhet a proj trafó</a:t>
            </a:r>
            <a:endParaRPr lang="en-US"/>
          </a:p>
        </p:txBody>
      </p:sp>
    </p:spTree>
    <p:extLst>
      <p:ext uri="{BB962C8B-B14F-4D97-AF65-F5344CB8AC3E}">
        <p14:creationId xmlns:p14="http://schemas.microsoft.com/office/powerpoint/2010/main" val="18957450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ChangeArrowheads="1"/>
          </p:cNvSpPr>
          <p:nvPr/>
        </p:nvSpPr>
        <p:spPr bwMode="auto">
          <a:xfrm>
            <a:off x="3810000" y="1219200"/>
            <a:ext cx="1511300" cy="1155700"/>
          </a:xfrm>
          <a:prstGeom prst="rect">
            <a:avLst/>
          </a:prstGeom>
          <a:solidFill>
            <a:srgbClr val="CCFFFF"/>
          </a:solidFill>
          <a:ln w="12700">
            <a:solidFill>
              <a:schemeClr val="tx1"/>
            </a:solidFill>
            <a:miter lim="800000"/>
            <a:headEnd/>
            <a:tailEnd type="none" w="lg" len="med"/>
          </a:ln>
          <a:effectLst/>
        </p:spPr>
        <p:txBody>
          <a:bodyPr wrap="none" anchor="ctr"/>
          <a:lstStyle/>
          <a:p>
            <a:pPr algn="ctr"/>
            <a:r>
              <a:rPr lang="hu-HU" dirty="0">
                <a:latin typeface="Whipsmart" panose="020B0502030203050204" pitchFamily="34" charset="0"/>
              </a:rPr>
              <a:t>kamera</a:t>
            </a:r>
          </a:p>
          <a:p>
            <a:pPr algn="ctr"/>
            <a:r>
              <a:rPr lang="hu-HU" dirty="0">
                <a:latin typeface="Whipsmart" panose="020B0502030203050204" pitchFamily="34" charset="0"/>
              </a:rPr>
              <a:t>koordináták</a:t>
            </a:r>
          </a:p>
          <a:p>
            <a:pPr algn="ctr"/>
            <a:r>
              <a:rPr lang="hu-HU" dirty="0">
                <a:solidFill>
                  <a:srgbClr val="FF0000"/>
                </a:solidFill>
                <a:latin typeface="Whipsmart" panose="020B0502030203050204" pitchFamily="34" charset="0"/>
              </a:rPr>
              <a:t>camera </a:t>
            </a:r>
            <a:r>
              <a:rPr lang="hu-HU" dirty="0" err="1">
                <a:solidFill>
                  <a:srgbClr val="FF0000"/>
                </a:solidFill>
                <a:latin typeface="Whipsmart" panose="020B0502030203050204" pitchFamily="34" charset="0"/>
              </a:rPr>
              <a:t>space</a:t>
            </a:r>
            <a:endParaRPr lang="en-US" dirty="0">
              <a:solidFill>
                <a:srgbClr val="FF0000"/>
              </a:solidFill>
              <a:latin typeface="Whipsmart" panose="020B0502030203050204" pitchFamily="34" charset="0"/>
            </a:endParaRPr>
          </a:p>
        </p:txBody>
      </p:sp>
      <p:sp>
        <p:nvSpPr>
          <p:cNvPr id="107523" name="Rectangle 3"/>
          <p:cNvSpPr>
            <a:spLocks noGrp="1" noChangeArrowheads="1"/>
          </p:cNvSpPr>
          <p:nvPr>
            <p:ph type="title"/>
          </p:nvPr>
        </p:nvSpPr>
        <p:spPr/>
        <p:txBody>
          <a:bodyPr/>
          <a:lstStyle/>
          <a:p>
            <a:r>
              <a:rPr lang="hu-HU"/>
              <a:t>Sprite rajzolása saját trafóval</a:t>
            </a:r>
            <a:endParaRPr lang="en-US"/>
          </a:p>
        </p:txBody>
      </p:sp>
      <p:sp>
        <p:nvSpPr>
          <p:cNvPr id="107524" name="Oval 4"/>
          <p:cNvSpPr>
            <a:spLocks noChangeArrowheads="1"/>
          </p:cNvSpPr>
          <p:nvPr/>
        </p:nvSpPr>
        <p:spPr bwMode="auto">
          <a:xfrm>
            <a:off x="533400" y="3124200"/>
            <a:ext cx="1714500" cy="927100"/>
          </a:xfrm>
          <a:prstGeom prst="ellipse">
            <a:avLst/>
          </a:prstGeom>
          <a:solidFill>
            <a:srgbClr val="FF99CC"/>
          </a:solidFill>
          <a:ln w="12700">
            <a:solidFill>
              <a:schemeClr val="tx1"/>
            </a:solidFill>
            <a:round/>
            <a:headEnd/>
            <a:tailEnd type="none" w="lg" len="med"/>
          </a:ln>
          <a:effectLst/>
        </p:spPr>
        <p:txBody>
          <a:bodyPr wrap="none" anchor="ctr"/>
          <a:lstStyle/>
          <a:p>
            <a:pPr algn="ctr"/>
            <a:r>
              <a:rPr lang="hu-HU">
                <a:latin typeface="Whipsmart" panose="020B0502030203050204" pitchFamily="34" charset="0"/>
              </a:rPr>
              <a:t>model</a:t>
            </a:r>
          </a:p>
          <a:p>
            <a:pPr algn="ctr"/>
            <a:r>
              <a:rPr lang="hu-HU">
                <a:latin typeface="Whipsmart" panose="020B0502030203050204" pitchFamily="34" charset="0"/>
              </a:rPr>
              <a:t>trafó</a:t>
            </a:r>
            <a:endParaRPr lang="en-US">
              <a:latin typeface="Whipsmart" panose="020B0502030203050204" pitchFamily="34" charset="0"/>
            </a:endParaRPr>
          </a:p>
        </p:txBody>
      </p:sp>
      <p:sp>
        <p:nvSpPr>
          <p:cNvPr id="107525" name="Rectangle 5"/>
          <p:cNvSpPr>
            <a:spLocks noChangeArrowheads="1"/>
          </p:cNvSpPr>
          <p:nvPr/>
        </p:nvSpPr>
        <p:spPr bwMode="auto">
          <a:xfrm>
            <a:off x="228600" y="4495800"/>
            <a:ext cx="1511300" cy="1155700"/>
          </a:xfrm>
          <a:prstGeom prst="rect">
            <a:avLst/>
          </a:prstGeom>
          <a:solidFill>
            <a:srgbClr val="CCFFFF"/>
          </a:solidFill>
          <a:ln w="12700">
            <a:solidFill>
              <a:schemeClr val="tx1"/>
            </a:solidFill>
            <a:miter lim="800000"/>
            <a:headEnd/>
            <a:tailEnd type="none" w="lg" len="med"/>
          </a:ln>
          <a:effectLst/>
        </p:spPr>
        <p:txBody>
          <a:bodyPr wrap="none" anchor="ctr"/>
          <a:lstStyle/>
          <a:p>
            <a:pPr algn="ctr"/>
            <a:r>
              <a:rPr lang="hu-HU" dirty="0">
                <a:latin typeface="Whipsmart" panose="020B0502030203050204" pitchFamily="34" charset="0"/>
              </a:rPr>
              <a:t>modellezési</a:t>
            </a:r>
          </a:p>
          <a:p>
            <a:pPr algn="ctr"/>
            <a:r>
              <a:rPr lang="hu-HU" dirty="0">
                <a:latin typeface="Whipsmart" panose="020B0502030203050204" pitchFamily="34" charset="0"/>
              </a:rPr>
              <a:t>koordináták</a:t>
            </a:r>
          </a:p>
          <a:p>
            <a:pPr algn="ctr"/>
            <a:r>
              <a:rPr lang="hu-HU" dirty="0" err="1">
                <a:solidFill>
                  <a:srgbClr val="FF0000"/>
                </a:solidFill>
                <a:latin typeface="Whipsmart" panose="020B0502030203050204" pitchFamily="34" charset="0"/>
              </a:rPr>
              <a:t>model</a:t>
            </a:r>
            <a:r>
              <a:rPr lang="hu-HU" dirty="0">
                <a:solidFill>
                  <a:srgbClr val="FF0000"/>
                </a:solidFill>
                <a:latin typeface="Whipsmart" panose="020B0502030203050204" pitchFamily="34" charset="0"/>
              </a:rPr>
              <a:t> </a:t>
            </a:r>
            <a:r>
              <a:rPr lang="hu-HU" dirty="0" err="1">
                <a:solidFill>
                  <a:srgbClr val="FF0000"/>
                </a:solidFill>
                <a:latin typeface="Whipsmart" panose="020B0502030203050204" pitchFamily="34" charset="0"/>
              </a:rPr>
              <a:t>space</a:t>
            </a:r>
            <a:endParaRPr lang="en-US" dirty="0">
              <a:solidFill>
                <a:srgbClr val="FF0000"/>
              </a:solidFill>
              <a:latin typeface="Whipsmart" panose="020B0502030203050204" pitchFamily="34" charset="0"/>
            </a:endParaRPr>
          </a:p>
        </p:txBody>
      </p:sp>
      <p:sp>
        <p:nvSpPr>
          <p:cNvPr id="107526" name="Rectangle 6"/>
          <p:cNvSpPr>
            <a:spLocks noChangeArrowheads="1"/>
          </p:cNvSpPr>
          <p:nvPr/>
        </p:nvSpPr>
        <p:spPr bwMode="auto">
          <a:xfrm>
            <a:off x="1943100" y="4495800"/>
            <a:ext cx="1511300" cy="1155700"/>
          </a:xfrm>
          <a:prstGeom prst="rect">
            <a:avLst/>
          </a:prstGeom>
          <a:solidFill>
            <a:srgbClr val="CCFFFF"/>
          </a:solidFill>
          <a:ln w="12700">
            <a:solidFill>
              <a:schemeClr val="tx1"/>
            </a:solidFill>
            <a:miter lim="800000"/>
            <a:headEnd/>
            <a:tailEnd type="none" w="lg" len="med"/>
          </a:ln>
          <a:effectLst/>
        </p:spPr>
        <p:txBody>
          <a:bodyPr wrap="none" anchor="ctr"/>
          <a:lstStyle/>
          <a:p>
            <a:pPr algn="ctr"/>
            <a:r>
              <a:rPr lang="hu-HU" dirty="0">
                <a:latin typeface="Whipsmart" panose="020B0502030203050204" pitchFamily="34" charset="0"/>
              </a:rPr>
              <a:t>világ-</a:t>
            </a:r>
          </a:p>
          <a:p>
            <a:pPr algn="ctr"/>
            <a:r>
              <a:rPr lang="hu-HU" dirty="0">
                <a:latin typeface="Whipsmart" panose="020B0502030203050204" pitchFamily="34" charset="0"/>
              </a:rPr>
              <a:t>koordináták</a:t>
            </a:r>
          </a:p>
          <a:p>
            <a:pPr algn="ctr"/>
            <a:r>
              <a:rPr lang="hu-HU" dirty="0" err="1">
                <a:solidFill>
                  <a:srgbClr val="FF0000"/>
                </a:solidFill>
                <a:latin typeface="Whipsmart" panose="020B0502030203050204" pitchFamily="34" charset="0"/>
              </a:rPr>
              <a:t>world</a:t>
            </a:r>
            <a:r>
              <a:rPr lang="hu-HU" dirty="0">
                <a:solidFill>
                  <a:srgbClr val="FF0000"/>
                </a:solidFill>
                <a:latin typeface="Whipsmart" panose="020B0502030203050204" pitchFamily="34" charset="0"/>
              </a:rPr>
              <a:t> </a:t>
            </a:r>
            <a:r>
              <a:rPr lang="hu-HU" dirty="0" err="1">
                <a:solidFill>
                  <a:srgbClr val="FF0000"/>
                </a:solidFill>
                <a:latin typeface="Whipsmart" panose="020B0502030203050204" pitchFamily="34" charset="0"/>
              </a:rPr>
              <a:t>space</a:t>
            </a:r>
            <a:endParaRPr lang="en-US" dirty="0">
              <a:solidFill>
                <a:srgbClr val="FF0000"/>
              </a:solidFill>
              <a:latin typeface="Whipsmart" panose="020B0502030203050204" pitchFamily="34" charset="0"/>
            </a:endParaRPr>
          </a:p>
        </p:txBody>
      </p:sp>
      <p:sp>
        <p:nvSpPr>
          <p:cNvPr id="107527" name="Oval 7"/>
          <p:cNvSpPr>
            <a:spLocks noChangeArrowheads="1"/>
          </p:cNvSpPr>
          <p:nvPr/>
        </p:nvSpPr>
        <p:spPr bwMode="auto">
          <a:xfrm>
            <a:off x="2514600" y="3124200"/>
            <a:ext cx="1714500" cy="927100"/>
          </a:xfrm>
          <a:prstGeom prst="ellipse">
            <a:avLst/>
          </a:prstGeom>
          <a:solidFill>
            <a:schemeClr val="accent1"/>
          </a:solidFill>
          <a:ln w="12700">
            <a:solidFill>
              <a:schemeClr val="tx1"/>
            </a:solidFill>
            <a:round/>
            <a:headEnd/>
            <a:tailEnd type="none" w="lg" len="med"/>
          </a:ln>
          <a:effectLst/>
        </p:spPr>
        <p:txBody>
          <a:bodyPr wrap="none" anchor="ctr"/>
          <a:lstStyle/>
          <a:p>
            <a:pPr algn="ctr"/>
            <a:r>
              <a:rPr lang="hu-HU">
                <a:latin typeface="Whipsmart" panose="020B0502030203050204" pitchFamily="34" charset="0"/>
              </a:rPr>
              <a:t>view</a:t>
            </a:r>
          </a:p>
          <a:p>
            <a:pPr algn="ctr"/>
            <a:r>
              <a:rPr lang="hu-HU">
                <a:latin typeface="Whipsmart" panose="020B0502030203050204" pitchFamily="34" charset="0"/>
              </a:rPr>
              <a:t>trafó</a:t>
            </a:r>
            <a:endParaRPr lang="en-US">
              <a:latin typeface="Whipsmart" panose="020B0502030203050204" pitchFamily="34" charset="0"/>
            </a:endParaRPr>
          </a:p>
        </p:txBody>
      </p:sp>
      <p:sp>
        <p:nvSpPr>
          <p:cNvPr id="107528" name="Rectangle 8"/>
          <p:cNvSpPr>
            <a:spLocks noChangeArrowheads="1"/>
          </p:cNvSpPr>
          <p:nvPr/>
        </p:nvSpPr>
        <p:spPr bwMode="auto">
          <a:xfrm>
            <a:off x="3657600" y="4495800"/>
            <a:ext cx="1511300" cy="1155700"/>
          </a:xfrm>
          <a:prstGeom prst="rect">
            <a:avLst/>
          </a:prstGeom>
          <a:solidFill>
            <a:srgbClr val="CCFFFF"/>
          </a:solidFill>
          <a:ln w="12700">
            <a:solidFill>
              <a:schemeClr val="tx1"/>
            </a:solidFill>
            <a:miter lim="800000"/>
            <a:headEnd/>
            <a:tailEnd type="none" w="lg" len="med"/>
          </a:ln>
          <a:effectLst/>
        </p:spPr>
        <p:txBody>
          <a:bodyPr wrap="none" anchor="ctr"/>
          <a:lstStyle/>
          <a:p>
            <a:pPr algn="ctr"/>
            <a:r>
              <a:rPr lang="hu-HU" dirty="0">
                <a:latin typeface="Whipsmart" panose="020B0502030203050204" pitchFamily="34" charset="0"/>
              </a:rPr>
              <a:t>kamera</a:t>
            </a:r>
          </a:p>
          <a:p>
            <a:pPr algn="ctr"/>
            <a:r>
              <a:rPr lang="hu-HU" dirty="0">
                <a:latin typeface="Whipsmart" panose="020B0502030203050204" pitchFamily="34" charset="0"/>
              </a:rPr>
              <a:t>koordináták</a:t>
            </a:r>
          </a:p>
          <a:p>
            <a:pPr algn="ctr"/>
            <a:r>
              <a:rPr lang="hu-HU" dirty="0">
                <a:solidFill>
                  <a:srgbClr val="FF0000"/>
                </a:solidFill>
                <a:latin typeface="Whipsmart" panose="020B0502030203050204" pitchFamily="34" charset="0"/>
              </a:rPr>
              <a:t>camera </a:t>
            </a:r>
            <a:r>
              <a:rPr lang="hu-HU" dirty="0" err="1">
                <a:solidFill>
                  <a:srgbClr val="FF0000"/>
                </a:solidFill>
                <a:latin typeface="Whipsmart" panose="020B0502030203050204" pitchFamily="34" charset="0"/>
              </a:rPr>
              <a:t>space</a:t>
            </a:r>
            <a:endParaRPr lang="en-US" dirty="0">
              <a:solidFill>
                <a:srgbClr val="FF0000"/>
              </a:solidFill>
              <a:latin typeface="Whipsmart" panose="020B0502030203050204" pitchFamily="34" charset="0"/>
            </a:endParaRPr>
          </a:p>
        </p:txBody>
      </p:sp>
      <p:sp>
        <p:nvSpPr>
          <p:cNvPr id="107529" name="Oval 9"/>
          <p:cNvSpPr>
            <a:spLocks noChangeArrowheads="1"/>
          </p:cNvSpPr>
          <p:nvPr/>
        </p:nvSpPr>
        <p:spPr bwMode="auto">
          <a:xfrm>
            <a:off x="6705600" y="2971800"/>
            <a:ext cx="1714500" cy="927100"/>
          </a:xfrm>
          <a:prstGeom prst="ellipse">
            <a:avLst/>
          </a:prstGeom>
          <a:solidFill>
            <a:schemeClr val="accent1"/>
          </a:solidFill>
          <a:ln w="12700">
            <a:solidFill>
              <a:schemeClr val="tx1"/>
            </a:solidFill>
            <a:round/>
            <a:headEnd/>
            <a:tailEnd type="none" w="lg" len="med"/>
          </a:ln>
          <a:effectLst/>
        </p:spPr>
        <p:txBody>
          <a:bodyPr wrap="none" anchor="ctr"/>
          <a:lstStyle/>
          <a:p>
            <a:pPr algn="ctr"/>
            <a:r>
              <a:rPr lang="hu-HU">
                <a:latin typeface="Whipsmart" panose="020B0502030203050204" pitchFamily="34" charset="0"/>
              </a:rPr>
              <a:t>proj</a:t>
            </a:r>
          </a:p>
          <a:p>
            <a:pPr algn="ctr"/>
            <a:r>
              <a:rPr lang="hu-HU">
                <a:latin typeface="Whipsmart" panose="020B0502030203050204" pitchFamily="34" charset="0"/>
              </a:rPr>
              <a:t>trafó</a:t>
            </a:r>
            <a:endParaRPr lang="en-US">
              <a:latin typeface="Whipsmart" panose="020B0502030203050204" pitchFamily="34" charset="0"/>
            </a:endParaRPr>
          </a:p>
        </p:txBody>
      </p:sp>
      <p:sp>
        <p:nvSpPr>
          <p:cNvPr id="107530" name="Rectangle 10"/>
          <p:cNvSpPr>
            <a:spLocks noChangeArrowheads="1"/>
          </p:cNvSpPr>
          <p:nvPr/>
        </p:nvSpPr>
        <p:spPr bwMode="auto">
          <a:xfrm>
            <a:off x="6858000" y="4495800"/>
            <a:ext cx="2133600" cy="1155700"/>
          </a:xfrm>
          <a:prstGeom prst="rect">
            <a:avLst/>
          </a:prstGeom>
          <a:solidFill>
            <a:srgbClr val="CCFFFF"/>
          </a:solidFill>
          <a:ln w="12700">
            <a:solidFill>
              <a:schemeClr val="tx1"/>
            </a:solidFill>
            <a:miter lim="800000"/>
            <a:headEnd/>
            <a:tailEnd type="none" w="lg" len="med"/>
          </a:ln>
          <a:effectLst/>
        </p:spPr>
        <p:txBody>
          <a:bodyPr wrap="none" anchor="ctr"/>
          <a:lstStyle/>
          <a:p>
            <a:pPr algn="ctr"/>
            <a:r>
              <a:rPr lang="hu-HU" dirty="0" err="1">
                <a:latin typeface="Whipsmart" panose="020B0502030203050204" pitchFamily="34" charset="0"/>
              </a:rPr>
              <a:t>norm</a:t>
            </a:r>
            <a:r>
              <a:rPr lang="hu-HU" dirty="0">
                <a:latin typeface="Whipsmart" panose="020B0502030203050204" pitchFamily="34" charset="0"/>
              </a:rPr>
              <a:t>. képernyő</a:t>
            </a:r>
          </a:p>
          <a:p>
            <a:pPr algn="ctr"/>
            <a:r>
              <a:rPr lang="hu-HU" dirty="0">
                <a:latin typeface="Whipsmart" panose="020B0502030203050204" pitchFamily="34" charset="0"/>
              </a:rPr>
              <a:t>koordináták</a:t>
            </a:r>
          </a:p>
          <a:p>
            <a:pPr algn="ctr"/>
            <a:r>
              <a:rPr lang="hu-HU" dirty="0" err="1">
                <a:solidFill>
                  <a:srgbClr val="FF0000"/>
                </a:solidFill>
                <a:latin typeface="Whipsmart" panose="020B0502030203050204" pitchFamily="34" charset="0"/>
              </a:rPr>
              <a:t>clip</a:t>
            </a:r>
            <a:r>
              <a:rPr lang="hu-HU" dirty="0">
                <a:solidFill>
                  <a:srgbClr val="FF0000"/>
                </a:solidFill>
                <a:latin typeface="Whipsmart" panose="020B0502030203050204" pitchFamily="34" charset="0"/>
              </a:rPr>
              <a:t> </a:t>
            </a:r>
            <a:r>
              <a:rPr lang="hu-HU" dirty="0" err="1">
                <a:solidFill>
                  <a:srgbClr val="FF0000"/>
                </a:solidFill>
                <a:latin typeface="Whipsmart" panose="020B0502030203050204" pitchFamily="34" charset="0"/>
              </a:rPr>
              <a:t>space</a:t>
            </a:r>
            <a:endParaRPr lang="hu-HU" dirty="0">
              <a:solidFill>
                <a:srgbClr val="FF0000"/>
              </a:solidFill>
              <a:latin typeface="Whipsmart" panose="020B0502030203050204" pitchFamily="34" charset="0"/>
            </a:endParaRPr>
          </a:p>
          <a:p>
            <a:pPr algn="ctr"/>
            <a:r>
              <a:rPr lang="hu-HU" dirty="0" err="1">
                <a:solidFill>
                  <a:srgbClr val="FF0000"/>
                </a:solidFill>
                <a:latin typeface="Whipsmart" panose="020B0502030203050204" pitchFamily="34" charset="0"/>
              </a:rPr>
              <a:t>norm</a:t>
            </a:r>
            <a:r>
              <a:rPr lang="hu-HU" dirty="0">
                <a:solidFill>
                  <a:srgbClr val="FF0000"/>
                </a:solidFill>
                <a:latin typeface="Whipsmart" panose="020B0502030203050204" pitchFamily="34" charset="0"/>
              </a:rPr>
              <a:t>. </a:t>
            </a:r>
            <a:r>
              <a:rPr lang="hu-HU" dirty="0" err="1">
                <a:solidFill>
                  <a:srgbClr val="FF0000"/>
                </a:solidFill>
                <a:latin typeface="Whipsmart" panose="020B0502030203050204" pitchFamily="34" charset="0"/>
              </a:rPr>
              <a:t>device</a:t>
            </a:r>
            <a:r>
              <a:rPr lang="hu-HU" dirty="0">
                <a:solidFill>
                  <a:srgbClr val="FF0000"/>
                </a:solidFill>
                <a:latin typeface="Whipsmart" panose="020B0502030203050204" pitchFamily="34" charset="0"/>
              </a:rPr>
              <a:t> </a:t>
            </a:r>
            <a:r>
              <a:rPr lang="hu-HU" dirty="0" err="1">
                <a:solidFill>
                  <a:srgbClr val="FF0000"/>
                </a:solidFill>
                <a:latin typeface="Whipsmart" panose="020B0502030203050204" pitchFamily="34" charset="0"/>
              </a:rPr>
              <a:t>space</a:t>
            </a:r>
            <a:endParaRPr lang="en-US" dirty="0">
              <a:solidFill>
                <a:srgbClr val="FF0000"/>
              </a:solidFill>
              <a:latin typeface="Whipsmart" panose="020B0502030203050204" pitchFamily="34" charset="0"/>
            </a:endParaRPr>
          </a:p>
        </p:txBody>
      </p:sp>
      <p:cxnSp>
        <p:nvCxnSpPr>
          <p:cNvPr id="107531" name="AutoShape 11"/>
          <p:cNvCxnSpPr>
            <a:cxnSpLocks noChangeShapeType="1"/>
            <a:stCxn id="107525" idx="0"/>
            <a:endCxn id="107524" idx="3"/>
          </p:cNvCxnSpPr>
          <p:nvPr/>
        </p:nvCxnSpPr>
        <p:spPr bwMode="auto">
          <a:xfrm rot="5400000" flipH="1">
            <a:off x="593725" y="4105275"/>
            <a:ext cx="581025" cy="200025"/>
          </a:xfrm>
          <a:prstGeom prst="curvedConnector3">
            <a:avLst>
              <a:gd name="adj1" fmla="val 38250"/>
            </a:avLst>
          </a:prstGeom>
          <a:noFill/>
          <a:ln w="12700">
            <a:solidFill>
              <a:schemeClr val="tx1"/>
            </a:solidFill>
            <a:round/>
            <a:headEnd/>
            <a:tailEnd type="triangle" w="lg" len="med"/>
          </a:ln>
          <a:effectLst/>
        </p:spPr>
      </p:cxnSp>
      <p:cxnSp>
        <p:nvCxnSpPr>
          <p:cNvPr id="107532" name="AutoShape 12"/>
          <p:cNvCxnSpPr>
            <a:cxnSpLocks noChangeShapeType="1"/>
            <a:stCxn id="107524" idx="5"/>
            <a:endCxn id="107526" idx="0"/>
          </p:cNvCxnSpPr>
          <p:nvPr/>
        </p:nvCxnSpPr>
        <p:spPr bwMode="auto">
          <a:xfrm rot="16200000" flipH="1">
            <a:off x="2057400" y="3854450"/>
            <a:ext cx="581025" cy="701675"/>
          </a:xfrm>
          <a:prstGeom prst="curvedConnector3">
            <a:avLst>
              <a:gd name="adj1" fmla="val 61750"/>
            </a:avLst>
          </a:prstGeom>
          <a:noFill/>
          <a:ln w="12700">
            <a:solidFill>
              <a:schemeClr val="tx1"/>
            </a:solidFill>
            <a:round/>
            <a:headEnd/>
            <a:tailEnd type="triangle" w="lg" len="med"/>
          </a:ln>
          <a:effectLst/>
        </p:spPr>
      </p:cxnSp>
      <p:cxnSp>
        <p:nvCxnSpPr>
          <p:cNvPr id="107533" name="AutoShape 13"/>
          <p:cNvCxnSpPr>
            <a:cxnSpLocks noChangeShapeType="1"/>
            <a:stCxn id="107527" idx="5"/>
            <a:endCxn id="107528" idx="0"/>
          </p:cNvCxnSpPr>
          <p:nvPr/>
        </p:nvCxnSpPr>
        <p:spPr bwMode="auto">
          <a:xfrm rot="16200000" flipH="1">
            <a:off x="3905250" y="3987800"/>
            <a:ext cx="581025" cy="434975"/>
          </a:xfrm>
          <a:prstGeom prst="curvedConnector3">
            <a:avLst>
              <a:gd name="adj1" fmla="val 61750"/>
            </a:avLst>
          </a:prstGeom>
          <a:noFill/>
          <a:ln w="12700">
            <a:solidFill>
              <a:schemeClr val="tx1"/>
            </a:solidFill>
            <a:round/>
            <a:headEnd/>
            <a:tailEnd type="triangle" w="lg" len="med"/>
          </a:ln>
          <a:effectLst/>
        </p:spPr>
      </p:cxnSp>
      <p:cxnSp>
        <p:nvCxnSpPr>
          <p:cNvPr id="107534" name="AutoShape 14"/>
          <p:cNvCxnSpPr>
            <a:cxnSpLocks noChangeShapeType="1"/>
            <a:stCxn id="107529" idx="5"/>
            <a:endCxn id="107530" idx="0"/>
          </p:cNvCxnSpPr>
          <p:nvPr/>
        </p:nvCxnSpPr>
        <p:spPr bwMode="auto">
          <a:xfrm rot="5400000">
            <a:off x="7680325" y="4006850"/>
            <a:ext cx="733425" cy="244475"/>
          </a:xfrm>
          <a:prstGeom prst="curvedConnector3">
            <a:avLst>
              <a:gd name="adj1" fmla="val 59306"/>
            </a:avLst>
          </a:prstGeom>
          <a:noFill/>
          <a:ln w="12700">
            <a:solidFill>
              <a:schemeClr val="tx1"/>
            </a:solidFill>
            <a:round/>
            <a:headEnd/>
            <a:tailEnd type="triangle" w="lg" len="med"/>
          </a:ln>
          <a:effectLst/>
        </p:spPr>
      </p:cxnSp>
      <p:cxnSp>
        <p:nvCxnSpPr>
          <p:cNvPr id="107535" name="AutoShape 15"/>
          <p:cNvCxnSpPr>
            <a:cxnSpLocks noChangeShapeType="1"/>
            <a:stCxn id="107528" idx="0"/>
            <a:endCxn id="107542" idx="2"/>
          </p:cNvCxnSpPr>
          <p:nvPr/>
        </p:nvCxnSpPr>
        <p:spPr bwMode="auto">
          <a:xfrm rot="16200000">
            <a:off x="4630738" y="3897312"/>
            <a:ext cx="381000" cy="815975"/>
          </a:xfrm>
          <a:prstGeom prst="curvedConnector2">
            <a:avLst/>
          </a:prstGeom>
          <a:noFill/>
          <a:ln w="12700">
            <a:solidFill>
              <a:schemeClr val="tx1"/>
            </a:solidFill>
            <a:round/>
            <a:headEnd/>
            <a:tailEnd type="triangle" w="lg" len="med"/>
          </a:ln>
          <a:effectLst/>
        </p:spPr>
      </p:cxnSp>
      <p:cxnSp>
        <p:nvCxnSpPr>
          <p:cNvPr id="107536" name="AutoShape 16"/>
          <p:cNvCxnSpPr>
            <a:cxnSpLocks noChangeShapeType="1"/>
            <a:stCxn id="107526" idx="0"/>
            <a:endCxn id="107527" idx="3"/>
          </p:cNvCxnSpPr>
          <p:nvPr/>
        </p:nvCxnSpPr>
        <p:spPr bwMode="auto">
          <a:xfrm rot="16200000">
            <a:off x="2441575" y="4171950"/>
            <a:ext cx="581025" cy="66675"/>
          </a:xfrm>
          <a:prstGeom prst="curvedConnector3">
            <a:avLst>
              <a:gd name="adj1" fmla="val 38250"/>
            </a:avLst>
          </a:prstGeom>
          <a:noFill/>
          <a:ln w="12700">
            <a:solidFill>
              <a:schemeClr val="tx1"/>
            </a:solidFill>
            <a:round/>
            <a:headEnd/>
            <a:tailEnd type="triangle" w="lg" len="med"/>
          </a:ln>
          <a:effectLst/>
        </p:spPr>
      </p:cxnSp>
      <p:sp>
        <p:nvSpPr>
          <p:cNvPr id="107537" name="Rectangle 17"/>
          <p:cNvSpPr>
            <a:spLocks noChangeArrowheads="1"/>
          </p:cNvSpPr>
          <p:nvPr/>
        </p:nvSpPr>
        <p:spPr bwMode="auto">
          <a:xfrm>
            <a:off x="7772400" y="5638800"/>
            <a:ext cx="1295400" cy="1066800"/>
          </a:xfrm>
          <a:prstGeom prst="rect">
            <a:avLst/>
          </a:prstGeom>
          <a:solidFill>
            <a:srgbClr val="00FF00"/>
          </a:solidFill>
          <a:ln w="12700">
            <a:solidFill>
              <a:schemeClr val="tx1"/>
            </a:solidFill>
            <a:miter lim="800000"/>
            <a:headEnd/>
            <a:tailEnd type="none" w="lg" len="med"/>
          </a:ln>
          <a:effectLst/>
        </p:spPr>
        <p:txBody>
          <a:bodyPr wrap="none" anchor="ctr"/>
          <a:lstStyle/>
          <a:p>
            <a:pPr algn="ctr"/>
            <a:r>
              <a:rPr lang="hu-HU">
                <a:latin typeface="Whipsmart" panose="020B0502030203050204" pitchFamily="34" charset="0"/>
              </a:rPr>
              <a:t>2D quad</a:t>
            </a:r>
            <a:endParaRPr lang="en-US">
              <a:latin typeface="Whipsmart" panose="020B0502030203050204" pitchFamily="34" charset="0"/>
            </a:endParaRPr>
          </a:p>
        </p:txBody>
      </p:sp>
      <p:sp>
        <p:nvSpPr>
          <p:cNvPr id="107538" name="Oval 18"/>
          <p:cNvSpPr>
            <a:spLocks noChangeArrowheads="1"/>
          </p:cNvSpPr>
          <p:nvPr/>
        </p:nvSpPr>
        <p:spPr bwMode="auto">
          <a:xfrm>
            <a:off x="381000" y="5638800"/>
            <a:ext cx="914400" cy="914400"/>
          </a:xfrm>
          <a:prstGeom prst="ellipse">
            <a:avLst/>
          </a:prstGeom>
          <a:solidFill>
            <a:srgbClr val="00FF00"/>
          </a:solidFill>
          <a:ln w="12700">
            <a:solidFill>
              <a:schemeClr val="tx1"/>
            </a:solidFill>
            <a:round/>
            <a:headEnd/>
            <a:tailEnd type="none" w="lg" len="med"/>
          </a:ln>
          <a:effectLst/>
        </p:spPr>
        <p:txBody>
          <a:bodyPr wrap="none" anchor="ctr"/>
          <a:lstStyle/>
          <a:p>
            <a:pPr algn="ctr"/>
            <a:r>
              <a:rPr lang="en-US">
                <a:latin typeface="Whipsmart" panose="020B0502030203050204" pitchFamily="34" charset="0"/>
              </a:rPr>
              <a:t>0,0,0</a:t>
            </a:r>
          </a:p>
        </p:txBody>
      </p:sp>
      <p:sp>
        <p:nvSpPr>
          <p:cNvPr id="107539" name="Oval 19"/>
          <p:cNvSpPr>
            <a:spLocks noChangeArrowheads="1"/>
          </p:cNvSpPr>
          <p:nvPr/>
        </p:nvSpPr>
        <p:spPr bwMode="auto">
          <a:xfrm>
            <a:off x="2133600" y="5638800"/>
            <a:ext cx="914400" cy="914400"/>
          </a:xfrm>
          <a:prstGeom prst="ellipse">
            <a:avLst/>
          </a:prstGeom>
          <a:solidFill>
            <a:srgbClr val="00FF00"/>
          </a:solidFill>
          <a:ln w="12700">
            <a:solidFill>
              <a:schemeClr val="tx1"/>
            </a:solidFill>
            <a:round/>
            <a:headEnd/>
            <a:tailEnd type="none" w="lg" len="med"/>
          </a:ln>
          <a:effectLst/>
        </p:spPr>
        <p:txBody>
          <a:bodyPr wrap="none" anchor="ctr"/>
          <a:lstStyle/>
          <a:p>
            <a:pPr algn="ctr"/>
            <a:r>
              <a:rPr lang="hu-HU">
                <a:latin typeface="Whipsmart" panose="020B0502030203050204" pitchFamily="34" charset="0"/>
              </a:rPr>
              <a:t>sprite</a:t>
            </a:r>
          </a:p>
          <a:p>
            <a:pPr algn="ctr"/>
            <a:r>
              <a:rPr lang="hu-HU">
                <a:latin typeface="Whipsmart" panose="020B0502030203050204" pitchFamily="34" charset="0"/>
              </a:rPr>
              <a:t>pozíció</a:t>
            </a:r>
            <a:endParaRPr lang="en-US">
              <a:latin typeface="Whipsmart" panose="020B0502030203050204" pitchFamily="34" charset="0"/>
            </a:endParaRPr>
          </a:p>
        </p:txBody>
      </p:sp>
      <p:sp>
        <p:nvSpPr>
          <p:cNvPr id="107540" name="Rectangle 20"/>
          <p:cNvSpPr>
            <a:spLocks noChangeArrowheads="1"/>
          </p:cNvSpPr>
          <p:nvPr/>
        </p:nvSpPr>
        <p:spPr bwMode="auto">
          <a:xfrm>
            <a:off x="4343400" y="2286000"/>
            <a:ext cx="1295400" cy="1066800"/>
          </a:xfrm>
          <a:prstGeom prst="rect">
            <a:avLst/>
          </a:prstGeom>
          <a:solidFill>
            <a:srgbClr val="00FF00"/>
          </a:solidFill>
          <a:ln w="12700">
            <a:solidFill>
              <a:schemeClr val="tx1"/>
            </a:solidFill>
            <a:miter lim="800000"/>
            <a:headEnd/>
            <a:tailEnd type="none" w="lg" len="med"/>
          </a:ln>
          <a:effectLst/>
        </p:spPr>
        <p:txBody>
          <a:bodyPr wrap="none" anchor="ctr"/>
          <a:lstStyle/>
          <a:p>
            <a:pPr algn="ctr"/>
            <a:r>
              <a:rPr lang="hu-HU">
                <a:latin typeface="Whipsmart" panose="020B0502030203050204" pitchFamily="34" charset="0"/>
              </a:rPr>
              <a:t>z irányba</a:t>
            </a:r>
          </a:p>
          <a:p>
            <a:pPr algn="ctr"/>
            <a:r>
              <a:rPr lang="hu-HU">
                <a:latin typeface="Whipsmart" panose="020B0502030203050204" pitchFamily="34" charset="0"/>
              </a:rPr>
              <a:t>néző quad</a:t>
            </a:r>
            <a:endParaRPr lang="en-US">
              <a:latin typeface="Whipsmart" panose="020B0502030203050204" pitchFamily="34" charset="0"/>
            </a:endParaRPr>
          </a:p>
        </p:txBody>
      </p:sp>
      <p:sp>
        <p:nvSpPr>
          <p:cNvPr id="107541" name="Oval 21"/>
          <p:cNvSpPr>
            <a:spLocks noChangeArrowheads="1"/>
          </p:cNvSpPr>
          <p:nvPr/>
        </p:nvSpPr>
        <p:spPr bwMode="auto">
          <a:xfrm>
            <a:off x="3886200" y="5638800"/>
            <a:ext cx="914400" cy="914400"/>
          </a:xfrm>
          <a:prstGeom prst="ellipse">
            <a:avLst/>
          </a:prstGeom>
          <a:solidFill>
            <a:srgbClr val="00FF00"/>
          </a:solidFill>
          <a:ln w="12700">
            <a:solidFill>
              <a:schemeClr val="tx1"/>
            </a:solidFill>
            <a:round/>
            <a:headEnd/>
            <a:tailEnd type="none" w="lg" len="med"/>
          </a:ln>
          <a:effectLst/>
        </p:spPr>
        <p:txBody>
          <a:bodyPr wrap="none" anchor="ctr"/>
          <a:lstStyle/>
          <a:p>
            <a:pPr algn="ctr"/>
            <a:r>
              <a:rPr lang="hu-HU">
                <a:latin typeface="Whipsmart" panose="020B0502030203050204" pitchFamily="34" charset="0"/>
              </a:rPr>
              <a:t>sprite</a:t>
            </a:r>
          </a:p>
          <a:p>
            <a:pPr algn="ctr"/>
            <a:r>
              <a:rPr lang="hu-HU">
                <a:latin typeface="Whipsmart" panose="020B0502030203050204" pitchFamily="34" charset="0"/>
              </a:rPr>
              <a:t>pozíció</a:t>
            </a:r>
            <a:endParaRPr lang="en-US">
              <a:latin typeface="Whipsmart" panose="020B0502030203050204" pitchFamily="34" charset="0"/>
            </a:endParaRPr>
          </a:p>
        </p:txBody>
      </p:sp>
      <p:sp>
        <p:nvSpPr>
          <p:cNvPr id="107542" name="AutoShape 22"/>
          <p:cNvSpPr>
            <a:spLocks noChangeArrowheads="1"/>
          </p:cNvSpPr>
          <p:nvPr/>
        </p:nvSpPr>
        <p:spPr bwMode="auto">
          <a:xfrm>
            <a:off x="5029200" y="3657600"/>
            <a:ext cx="1600200" cy="9144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1"/>
          </a:solidFill>
          <a:ln w="12700">
            <a:solidFill>
              <a:schemeClr val="tx1"/>
            </a:solidFill>
            <a:miter lim="800000"/>
            <a:headEnd/>
            <a:tailEnd type="none" w="lg" len="med"/>
          </a:ln>
          <a:effectLst/>
        </p:spPr>
        <p:txBody>
          <a:bodyPr wrap="none" anchor="ctr"/>
          <a:lstStyle/>
          <a:p>
            <a:pPr algn="ctr"/>
            <a:r>
              <a:rPr lang="hu-HU" sz="5400">
                <a:latin typeface="Whipsmart" panose="020B0502030203050204" pitchFamily="34" charset="0"/>
              </a:rPr>
              <a:t>S</a:t>
            </a:r>
            <a:endParaRPr lang="en-US" sz="5400">
              <a:latin typeface="Whipsmart" panose="020B0502030203050204" pitchFamily="34" charset="0"/>
            </a:endParaRPr>
          </a:p>
        </p:txBody>
      </p:sp>
      <p:cxnSp>
        <p:nvCxnSpPr>
          <p:cNvPr id="107543" name="AutoShape 23"/>
          <p:cNvCxnSpPr>
            <a:cxnSpLocks noChangeShapeType="1"/>
            <a:stCxn id="107540" idx="3"/>
            <a:endCxn id="107542" idx="3"/>
          </p:cNvCxnSpPr>
          <p:nvPr/>
        </p:nvCxnSpPr>
        <p:spPr bwMode="auto">
          <a:xfrm>
            <a:off x="5638800" y="2819400"/>
            <a:ext cx="190500" cy="838200"/>
          </a:xfrm>
          <a:prstGeom prst="curvedConnector2">
            <a:avLst/>
          </a:prstGeom>
          <a:noFill/>
          <a:ln w="12700">
            <a:solidFill>
              <a:schemeClr val="tx1"/>
            </a:solidFill>
            <a:round/>
            <a:headEnd/>
            <a:tailEnd type="triangle" w="lg" len="med"/>
          </a:ln>
          <a:effectLst/>
        </p:spPr>
      </p:cxnSp>
      <p:cxnSp>
        <p:nvCxnSpPr>
          <p:cNvPr id="107544" name="AutoShape 24"/>
          <p:cNvCxnSpPr>
            <a:cxnSpLocks noChangeShapeType="1"/>
            <a:stCxn id="107542" idx="1"/>
            <a:endCxn id="107529" idx="3"/>
          </p:cNvCxnSpPr>
          <p:nvPr/>
        </p:nvCxnSpPr>
        <p:spPr bwMode="auto">
          <a:xfrm rot="5400000" flipH="1" flipV="1">
            <a:off x="5988050" y="3603625"/>
            <a:ext cx="809625" cy="1127125"/>
          </a:xfrm>
          <a:prstGeom prst="curvedConnector3">
            <a:avLst>
              <a:gd name="adj1" fmla="val -28236"/>
            </a:avLst>
          </a:prstGeom>
          <a:noFill/>
          <a:ln w="12700">
            <a:solidFill>
              <a:schemeClr val="tx1"/>
            </a:solidFill>
            <a:round/>
            <a:headEnd/>
            <a:tailEnd type="triangle" w="lg" len="med"/>
          </a:ln>
          <a:effectLst/>
        </p:spPr>
      </p:cxnSp>
      <p:sp>
        <p:nvSpPr>
          <p:cNvPr id="107545" name="Text Box 25"/>
          <p:cNvSpPr txBox="1">
            <a:spLocks noChangeArrowheads="1"/>
          </p:cNvSpPr>
          <p:nvPr/>
        </p:nvSpPr>
        <p:spPr bwMode="auto">
          <a:xfrm>
            <a:off x="6384925" y="1484313"/>
            <a:ext cx="2369559" cy="923330"/>
          </a:xfrm>
          <a:prstGeom prst="rect">
            <a:avLst/>
          </a:prstGeom>
          <a:noFill/>
          <a:ln w="12700">
            <a:noFill/>
            <a:miter lim="800000"/>
            <a:headEnd/>
            <a:tailEnd type="none" w="lg" len="med"/>
          </a:ln>
          <a:effectLst/>
        </p:spPr>
        <p:txBody>
          <a:bodyPr wrap="none">
            <a:spAutoFit/>
          </a:bodyPr>
          <a:lstStyle/>
          <a:p>
            <a:r>
              <a:rPr lang="hu-HU">
                <a:latin typeface="Whipsmart" panose="020B0502030203050204" pitchFamily="34" charset="0"/>
              </a:rPr>
              <a:t>vertex shaderben a view</a:t>
            </a:r>
          </a:p>
          <a:p>
            <a:r>
              <a:rPr lang="hu-HU">
                <a:latin typeface="Whipsmart" panose="020B0502030203050204" pitchFamily="34" charset="0"/>
              </a:rPr>
              <a:t>trafó után adjuk hozzá</a:t>
            </a:r>
          </a:p>
          <a:p>
            <a:r>
              <a:rPr lang="hu-HU">
                <a:latin typeface="Whipsmart" panose="020B0502030203050204" pitchFamily="34" charset="0"/>
              </a:rPr>
              <a:t>a quad vertex pozíciókat</a:t>
            </a:r>
            <a:endParaRPr lang="en-US">
              <a:latin typeface="Whipsmart" panose="020B0502030203050204" pitchFamily="34" charset="0"/>
            </a:endParaRPr>
          </a:p>
        </p:txBody>
      </p:sp>
    </p:spTree>
    <p:extLst>
      <p:ext uri="{BB962C8B-B14F-4D97-AF65-F5344CB8AC3E}">
        <p14:creationId xmlns:p14="http://schemas.microsoft.com/office/powerpoint/2010/main" val="35290763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ChangeArrowheads="1"/>
          </p:cNvSpPr>
          <p:nvPr/>
        </p:nvSpPr>
        <p:spPr bwMode="auto">
          <a:xfrm>
            <a:off x="5257800" y="914400"/>
            <a:ext cx="1511300" cy="1155700"/>
          </a:xfrm>
          <a:prstGeom prst="rect">
            <a:avLst/>
          </a:prstGeom>
          <a:solidFill>
            <a:srgbClr val="CCFFFF"/>
          </a:solidFill>
          <a:ln w="12700">
            <a:solidFill>
              <a:schemeClr val="tx1"/>
            </a:solidFill>
            <a:miter lim="800000"/>
            <a:headEnd/>
            <a:tailEnd type="none" w="lg" len="med"/>
          </a:ln>
          <a:effectLst/>
        </p:spPr>
        <p:txBody>
          <a:bodyPr wrap="none" anchor="ctr"/>
          <a:lstStyle/>
          <a:p>
            <a:pPr algn="ctr"/>
            <a:r>
              <a:rPr lang="hu-HU" dirty="0">
                <a:latin typeface="Whipsmart" panose="020B0502030203050204" pitchFamily="34" charset="0"/>
              </a:rPr>
              <a:t>kamera</a:t>
            </a:r>
          </a:p>
          <a:p>
            <a:pPr algn="ctr"/>
            <a:r>
              <a:rPr lang="hu-HU" dirty="0">
                <a:latin typeface="Whipsmart" panose="020B0502030203050204" pitchFamily="34" charset="0"/>
              </a:rPr>
              <a:t>koordináták</a:t>
            </a:r>
          </a:p>
          <a:p>
            <a:pPr algn="ctr"/>
            <a:r>
              <a:rPr lang="hu-HU" dirty="0">
                <a:solidFill>
                  <a:srgbClr val="FF0000"/>
                </a:solidFill>
                <a:latin typeface="Whipsmart" panose="020B0502030203050204" pitchFamily="34" charset="0"/>
              </a:rPr>
              <a:t>camera </a:t>
            </a:r>
            <a:r>
              <a:rPr lang="hu-HU" dirty="0" err="1">
                <a:solidFill>
                  <a:srgbClr val="FF0000"/>
                </a:solidFill>
                <a:latin typeface="Whipsmart" panose="020B0502030203050204" pitchFamily="34" charset="0"/>
              </a:rPr>
              <a:t>space</a:t>
            </a:r>
            <a:endParaRPr lang="en-US" dirty="0">
              <a:solidFill>
                <a:srgbClr val="FF0000"/>
              </a:solidFill>
              <a:latin typeface="Whipsmart" panose="020B0502030203050204" pitchFamily="34" charset="0"/>
            </a:endParaRPr>
          </a:p>
        </p:txBody>
      </p:sp>
      <p:sp>
        <p:nvSpPr>
          <p:cNvPr id="107523" name="Rectangle 3"/>
          <p:cNvSpPr>
            <a:spLocks noGrp="1" noChangeArrowheads="1"/>
          </p:cNvSpPr>
          <p:nvPr>
            <p:ph type="title"/>
          </p:nvPr>
        </p:nvSpPr>
        <p:spPr/>
        <p:txBody>
          <a:bodyPr/>
          <a:lstStyle/>
          <a:p>
            <a:r>
              <a:rPr lang="hu-HU" dirty="0" err="1"/>
              <a:t>Sprite</a:t>
            </a:r>
            <a:r>
              <a:rPr lang="hu-HU" dirty="0"/>
              <a:t> </a:t>
            </a:r>
            <a:r>
              <a:rPr lang="en-US" dirty="0" err="1" smtClean="0"/>
              <a:t>kinyit</a:t>
            </a:r>
            <a:r>
              <a:rPr lang="hu-HU" dirty="0" err="1" smtClean="0"/>
              <a:t>ása</a:t>
            </a:r>
            <a:r>
              <a:rPr lang="hu-HU" dirty="0" smtClean="0"/>
              <a:t> projekció után</a:t>
            </a:r>
            <a:endParaRPr lang="en-US" dirty="0"/>
          </a:p>
        </p:txBody>
      </p:sp>
      <p:sp>
        <p:nvSpPr>
          <p:cNvPr id="107524" name="Oval 4"/>
          <p:cNvSpPr>
            <a:spLocks noChangeArrowheads="1"/>
          </p:cNvSpPr>
          <p:nvPr/>
        </p:nvSpPr>
        <p:spPr bwMode="auto">
          <a:xfrm>
            <a:off x="533400" y="3124200"/>
            <a:ext cx="1714500" cy="927100"/>
          </a:xfrm>
          <a:prstGeom prst="ellipse">
            <a:avLst/>
          </a:prstGeom>
          <a:solidFill>
            <a:srgbClr val="FF99CC"/>
          </a:solidFill>
          <a:ln w="12700">
            <a:solidFill>
              <a:schemeClr val="tx1"/>
            </a:solidFill>
            <a:round/>
            <a:headEnd/>
            <a:tailEnd type="none" w="lg" len="med"/>
          </a:ln>
          <a:effectLst/>
        </p:spPr>
        <p:txBody>
          <a:bodyPr wrap="none" anchor="ctr"/>
          <a:lstStyle/>
          <a:p>
            <a:pPr algn="ctr"/>
            <a:r>
              <a:rPr lang="hu-HU">
                <a:latin typeface="Whipsmart" panose="020B0502030203050204" pitchFamily="34" charset="0"/>
              </a:rPr>
              <a:t>model</a:t>
            </a:r>
          </a:p>
          <a:p>
            <a:pPr algn="ctr"/>
            <a:r>
              <a:rPr lang="hu-HU">
                <a:latin typeface="Whipsmart" panose="020B0502030203050204" pitchFamily="34" charset="0"/>
              </a:rPr>
              <a:t>trafó</a:t>
            </a:r>
            <a:endParaRPr lang="en-US">
              <a:latin typeface="Whipsmart" panose="020B0502030203050204" pitchFamily="34" charset="0"/>
            </a:endParaRPr>
          </a:p>
        </p:txBody>
      </p:sp>
      <p:sp>
        <p:nvSpPr>
          <p:cNvPr id="107525" name="Rectangle 5"/>
          <p:cNvSpPr>
            <a:spLocks noChangeArrowheads="1"/>
          </p:cNvSpPr>
          <p:nvPr/>
        </p:nvSpPr>
        <p:spPr bwMode="auto">
          <a:xfrm>
            <a:off x="228600" y="4495800"/>
            <a:ext cx="1511300" cy="1155700"/>
          </a:xfrm>
          <a:prstGeom prst="rect">
            <a:avLst/>
          </a:prstGeom>
          <a:solidFill>
            <a:srgbClr val="CCFFFF"/>
          </a:solidFill>
          <a:ln w="12700">
            <a:solidFill>
              <a:schemeClr val="tx1"/>
            </a:solidFill>
            <a:miter lim="800000"/>
            <a:headEnd/>
            <a:tailEnd type="none" w="lg" len="med"/>
          </a:ln>
          <a:effectLst/>
        </p:spPr>
        <p:txBody>
          <a:bodyPr wrap="none" anchor="ctr"/>
          <a:lstStyle/>
          <a:p>
            <a:pPr algn="ctr"/>
            <a:r>
              <a:rPr lang="hu-HU" dirty="0">
                <a:latin typeface="Whipsmart" panose="020B0502030203050204" pitchFamily="34" charset="0"/>
              </a:rPr>
              <a:t>modellezési</a:t>
            </a:r>
          </a:p>
          <a:p>
            <a:pPr algn="ctr"/>
            <a:r>
              <a:rPr lang="hu-HU" dirty="0">
                <a:latin typeface="Whipsmart" panose="020B0502030203050204" pitchFamily="34" charset="0"/>
              </a:rPr>
              <a:t>koordináták</a:t>
            </a:r>
          </a:p>
          <a:p>
            <a:pPr algn="ctr"/>
            <a:r>
              <a:rPr lang="hu-HU" dirty="0" err="1">
                <a:solidFill>
                  <a:srgbClr val="FF0000"/>
                </a:solidFill>
                <a:latin typeface="Whipsmart" panose="020B0502030203050204" pitchFamily="34" charset="0"/>
              </a:rPr>
              <a:t>model</a:t>
            </a:r>
            <a:r>
              <a:rPr lang="hu-HU" dirty="0">
                <a:solidFill>
                  <a:srgbClr val="FF0000"/>
                </a:solidFill>
                <a:latin typeface="Whipsmart" panose="020B0502030203050204" pitchFamily="34" charset="0"/>
              </a:rPr>
              <a:t> </a:t>
            </a:r>
            <a:r>
              <a:rPr lang="hu-HU" dirty="0" err="1">
                <a:solidFill>
                  <a:srgbClr val="FF0000"/>
                </a:solidFill>
                <a:latin typeface="Whipsmart" panose="020B0502030203050204" pitchFamily="34" charset="0"/>
              </a:rPr>
              <a:t>space</a:t>
            </a:r>
            <a:endParaRPr lang="en-US" dirty="0">
              <a:solidFill>
                <a:srgbClr val="FF0000"/>
              </a:solidFill>
              <a:latin typeface="Whipsmart" panose="020B0502030203050204" pitchFamily="34" charset="0"/>
            </a:endParaRPr>
          </a:p>
        </p:txBody>
      </p:sp>
      <p:sp>
        <p:nvSpPr>
          <p:cNvPr id="107526" name="Rectangle 6"/>
          <p:cNvSpPr>
            <a:spLocks noChangeArrowheads="1"/>
          </p:cNvSpPr>
          <p:nvPr/>
        </p:nvSpPr>
        <p:spPr bwMode="auto">
          <a:xfrm>
            <a:off x="1943100" y="4495800"/>
            <a:ext cx="1511300" cy="1155700"/>
          </a:xfrm>
          <a:prstGeom prst="rect">
            <a:avLst/>
          </a:prstGeom>
          <a:solidFill>
            <a:srgbClr val="CCFFFF"/>
          </a:solidFill>
          <a:ln w="12700">
            <a:solidFill>
              <a:schemeClr val="tx1"/>
            </a:solidFill>
            <a:miter lim="800000"/>
            <a:headEnd/>
            <a:tailEnd type="none" w="lg" len="med"/>
          </a:ln>
          <a:effectLst/>
        </p:spPr>
        <p:txBody>
          <a:bodyPr wrap="none" anchor="ctr"/>
          <a:lstStyle/>
          <a:p>
            <a:pPr algn="ctr"/>
            <a:r>
              <a:rPr lang="hu-HU" dirty="0">
                <a:latin typeface="Whipsmart" panose="020B0502030203050204" pitchFamily="34" charset="0"/>
              </a:rPr>
              <a:t>világ-</a:t>
            </a:r>
          </a:p>
          <a:p>
            <a:pPr algn="ctr"/>
            <a:r>
              <a:rPr lang="hu-HU" dirty="0">
                <a:latin typeface="Whipsmart" panose="020B0502030203050204" pitchFamily="34" charset="0"/>
              </a:rPr>
              <a:t>koordináták</a:t>
            </a:r>
          </a:p>
          <a:p>
            <a:pPr algn="ctr"/>
            <a:r>
              <a:rPr lang="hu-HU" dirty="0" err="1">
                <a:solidFill>
                  <a:srgbClr val="FF0000"/>
                </a:solidFill>
                <a:latin typeface="Whipsmart" panose="020B0502030203050204" pitchFamily="34" charset="0"/>
              </a:rPr>
              <a:t>world</a:t>
            </a:r>
            <a:r>
              <a:rPr lang="hu-HU" dirty="0">
                <a:solidFill>
                  <a:srgbClr val="FF0000"/>
                </a:solidFill>
                <a:latin typeface="Whipsmart" panose="020B0502030203050204" pitchFamily="34" charset="0"/>
              </a:rPr>
              <a:t> </a:t>
            </a:r>
            <a:r>
              <a:rPr lang="hu-HU" dirty="0" err="1">
                <a:solidFill>
                  <a:srgbClr val="FF0000"/>
                </a:solidFill>
                <a:latin typeface="Whipsmart" panose="020B0502030203050204" pitchFamily="34" charset="0"/>
              </a:rPr>
              <a:t>space</a:t>
            </a:r>
            <a:endParaRPr lang="en-US" dirty="0">
              <a:solidFill>
                <a:srgbClr val="FF0000"/>
              </a:solidFill>
              <a:latin typeface="Whipsmart" panose="020B0502030203050204" pitchFamily="34" charset="0"/>
            </a:endParaRPr>
          </a:p>
        </p:txBody>
      </p:sp>
      <p:sp>
        <p:nvSpPr>
          <p:cNvPr id="107527" name="Oval 7"/>
          <p:cNvSpPr>
            <a:spLocks noChangeArrowheads="1"/>
          </p:cNvSpPr>
          <p:nvPr/>
        </p:nvSpPr>
        <p:spPr bwMode="auto">
          <a:xfrm>
            <a:off x="2514600" y="3124200"/>
            <a:ext cx="1714500" cy="927100"/>
          </a:xfrm>
          <a:prstGeom prst="ellipse">
            <a:avLst/>
          </a:prstGeom>
          <a:solidFill>
            <a:schemeClr val="accent1"/>
          </a:solidFill>
          <a:ln w="12700">
            <a:solidFill>
              <a:schemeClr val="tx1"/>
            </a:solidFill>
            <a:round/>
            <a:headEnd/>
            <a:tailEnd type="none" w="lg" len="med"/>
          </a:ln>
          <a:effectLst/>
        </p:spPr>
        <p:txBody>
          <a:bodyPr wrap="none" anchor="ctr"/>
          <a:lstStyle/>
          <a:p>
            <a:pPr algn="ctr"/>
            <a:r>
              <a:rPr lang="hu-HU">
                <a:latin typeface="Whipsmart" panose="020B0502030203050204" pitchFamily="34" charset="0"/>
              </a:rPr>
              <a:t>view</a:t>
            </a:r>
          </a:p>
          <a:p>
            <a:pPr algn="ctr"/>
            <a:r>
              <a:rPr lang="hu-HU">
                <a:latin typeface="Whipsmart" panose="020B0502030203050204" pitchFamily="34" charset="0"/>
              </a:rPr>
              <a:t>trafó</a:t>
            </a:r>
            <a:endParaRPr lang="en-US">
              <a:latin typeface="Whipsmart" panose="020B0502030203050204" pitchFamily="34" charset="0"/>
            </a:endParaRPr>
          </a:p>
        </p:txBody>
      </p:sp>
      <p:sp>
        <p:nvSpPr>
          <p:cNvPr id="107528" name="Rectangle 8"/>
          <p:cNvSpPr>
            <a:spLocks noChangeArrowheads="1"/>
          </p:cNvSpPr>
          <p:nvPr/>
        </p:nvSpPr>
        <p:spPr bwMode="auto">
          <a:xfrm>
            <a:off x="3657600" y="4495800"/>
            <a:ext cx="1511300" cy="1155700"/>
          </a:xfrm>
          <a:prstGeom prst="rect">
            <a:avLst/>
          </a:prstGeom>
          <a:solidFill>
            <a:srgbClr val="CCFFFF"/>
          </a:solidFill>
          <a:ln w="12700">
            <a:solidFill>
              <a:schemeClr val="tx1"/>
            </a:solidFill>
            <a:miter lim="800000"/>
            <a:headEnd/>
            <a:tailEnd type="none" w="lg" len="med"/>
          </a:ln>
          <a:effectLst/>
        </p:spPr>
        <p:txBody>
          <a:bodyPr wrap="none" anchor="ctr"/>
          <a:lstStyle/>
          <a:p>
            <a:pPr algn="ctr"/>
            <a:r>
              <a:rPr lang="hu-HU" dirty="0">
                <a:latin typeface="Whipsmart" panose="020B0502030203050204" pitchFamily="34" charset="0"/>
              </a:rPr>
              <a:t>kamera</a:t>
            </a:r>
          </a:p>
          <a:p>
            <a:pPr algn="ctr"/>
            <a:r>
              <a:rPr lang="hu-HU" dirty="0">
                <a:latin typeface="Whipsmart" panose="020B0502030203050204" pitchFamily="34" charset="0"/>
              </a:rPr>
              <a:t>koordináták</a:t>
            </a:r>
          </a:p>
          <a:p>
            <a:pPr algn="ctr"/>
            <a:r>
              <a:rPr lang="hu-HU" dirty="0">
                <a:solidFill>
                  <a:srgbClr val="FF0000"/>
                </a:solidFill>
                <a:latin typeface="Whipsmart" panose="020B0502030203050204" pitchFamily="34" charset="0"/>
              </a:rPr>
              <a:t>camera </a:t>
            </a:r>
            <a:r>
              <a:rPr lang="hu-HU" dirty="0" err="1">
                <a:solidFill>
                  <a:srgbClr val="FF0000"/>
                </a:solidFill>
                <a:latin typeface="Whipsmart" panose="020B0502030203050204" pitchFamily="34" charset="0"/>
              </a:rPr>
              <a:t>space</a:t>
            </a:r>
            <a:endParaRPr lang="en-US" dirty="0">
              <a:solidFill>
                <a:srgbClr val="FF0000"/>
              </a:solidFill>
              <a:latin typeface="Whipsmart" panose="020B0502030203050204" pitchFamily="34" charset="0"/>
            </a:endParaRPr>
          </a:p>
        </p:txBody>
      </p:sp>
      <p:sp>
        <p:nvSpPr>
          <p:cNvPr id="107529" name="Oval 9"/>
          <p:cNvSpPr>
            <a:spLocks noChangeArrowheads="1"/>
          </p:cNvSpPr>
          <p:nvPr/>
        </p:nvSpPr>
        <p:spPr bwMode="auto">
          <a:xfrm>
            <a:off x="4648200" y="2971800"/>
            <a:ext cx="1714500" cy="927100"/>
          </a:xfrm>
          <a:prstGeom prst="ellipse">
            <a:avLst/>
          </a:prstGeom>
          <a:solidFill>
            <a:schemeClr val="accent1"/>
          </a:solidFill>
          <a:ln w="12700">
            <a:solidFill>
              <a:schemeClr val="tx1"/>
            </a:solidFill>
            <a:round/>
            <a:headEnd/>
            <a:tailEnd type="none" w="lg" len="med"/>
          </a:ln>
          <a:effectLst/>
        </p:spPr>
        <p:txBody>
          <a:bodyPr wrap="none" anchor="ctr"/>
          <a:lstStyle/>
          <a:p>
            <a:pPr algn="ctr"/>
            <a:r>
              <a:rPr lang="hu-HU">
                <a:latin typeface="Whipsmart" panose="020B0502030203050204" pitchFamily="34" charset="0"/>
              </a:rPr>
              <a:t>proj</a:t>
            </a:r>
          </a:p>
          <a:p>
            <a:pPr algn="ctr"/>
            <a:r>
              <a:rPr lang="hu-HU">
                <a:latin typeface="Whipsmart" panose="020B0502030203050204" pitchFamily="34" charset="0"/>
              </a:rPr>
              <a:t>trafó</a:t>
            </a:r>
            <a:endParaRPr lang="en-US">
              <a:latin typeface="Whipsmart" panose="020B0502030203050204" pitchFamily="34" charset="0"/>
            </a:endParaRPr>
          </a:p>
        </p:txBody>
      </p:sp>
      <p:sp>
        <p:nvSpPr>
          <p:cNvPr id="107530" name="Rectangle 10"/>
          <p:cNvSpPr>
            <a:spLocks noChangeArrowheads="1"/>
          </p:cNvSpPr>
          <p:nvPr/>
        </p:nvSpPr>
        <p:spPr bwMode="auto">
          <a:xfrm>
            <a:off x="5257800" y="4495800"/>
            <a:ext cx="1676400" cy="1155700"/>
          </a:xfrm>
          <a:prstGeom prst="rect">
            <a:avLst/>
          </a:prstGeom>
          <a:solidFill>
            <a:srgbClr val="CCFFFF"/>
          </a:solidFill>
          <a:ln w="12700">
            <a:solidFill>
              <a:schemeClr val="tx1"/>
            </a:solidFill>
            <a:miter lim="800000"/>
            <a:headEnd/>
            <a:tailEnd type="none" w="lg" len="med"/>
          </a:ln>
          <a:effectLst/>
        </p:spPr>
        <p:txBody>
          <a:bodyPr wrap="none" anchor="ctr"/>
          <a:lstStyle/>
          <a:p>
            <a:pPr algn="ctr"/>
            <a:r>
              <a:rPr lang="hu-HU" dirty="0" smtClean="0">
                <a:latin typeface="Whipsmart" panose="020B0502030203050204" pitchFamily="34" charset="0"/>
              </a:rPr>
              <a:t>HOMOGÉN</a:t>
            </a:r>
          </a:p>
          <a:p>
            <a:pPr algn="ctr"/>
            <a:r>
              <a:rPr lang="hu-HU" dirty="0" err="1" smtClean="0">
                <a:latin typeface="Whipsmart" panose="020B0502030203050204" pitchFamily="34" charset="0"/>
              </a:rPr>
              <a:t>norm</a:t>
            </a:r>
            <a:r>
              <a:rPr lang="hu-HU" dirty="0">
                <a:latin typeface="Whipsmart" panose="020B0502030203050204" pitchFamily="34" charset="0"/>
              </a:rPr>
              <a:t>. képernyő</a:t>
            </a:r>
          </a:p>
          <a:p>
            <a:pPr algn="ctr"/>
            <a:r>
              <a:rPr lang="hu-HU" dirty="0" smtClean="0">
                <a:latin typeface="Whipsmart" panose="020B0502030203050204" pitchFamily="34" charset="0"/>
              </a:rPr>
              <a:t>koordináták</a:t>
            </a:r>
            <a:endParaRPr lang="en-US" dirty="0">
              <a:solidFill>
                <a:schemeClr val="bg2"/>
              </a:solidFill>
              <a:latin typeface="Whipsmart" panose="020B0502030203050204" pitchFamily="34" charset="0"/>
            </a:endParaRPr>
          </a:p>
        </p:txBody>
      </p:sp>
      <p:cxnSp>
        <p:nvCxnSpPr>
          <p:cNvPr id="107531" name="AutoShape 11"/>
          <p:cNvCxnSpPr>
            <a:cxnSpLocks noChangeShapeType="1"/>
            <a:stCxn id="107525" idx="0"/>
            <a:endCxn id="107524" idx="3"/>
          </p:cNvCxnSpPr>
          <p:nvPr/>
        </p:nvCxnSpPr>
        <p:spPr bwMode="auto">
          <a:xfrm rot="5400000" flipH="1">
            <a:off x="593725" y="4105275"/>
            <a:ext cx="581025" cy="200025"/>
          </a:xfrm>
          <a:prstGeom prst="curvedConnector3">
            <a:avLst>
              <a:gd name="adj1" fmla="val 38250"/>
            </a:avLst>
          </a:prstGeom>
          <a:noFill/>
          <a:ln w="12700">
            <a:solidFill>
              <a:schemeClr val="tx1"/>
            </a:solidFill>
            <a:round/>
            <a:headEnd/>
            <a:tailEnd type="triangle" w="lg" len="med"/>
          </a:ln>
          <a:effectLst/>
        </p:spPr>
      </p:cxnSp>
      <p:cxnSp>
        <p:nvCxnSpPr>
          <p:cNvPr id="107532" name="AutoShape 12"/>
          <p:cNvCxnSpPr>
            <a:cxnSpLocks noChangeShapeType="1"/>
            <a:stCxn id="107524" idx="5"/>
            <a:endCxn id="107526" idx="0"/>
          </p:cNvCxnSpPr>
          <p:nvPr/>
        </p:nvCxnSpPr>
        <p:spPr bwMode="auto">
          <a:xfrm rot="16200000" flipH="1">
            <a:off x="2057400" y="3854450"/>
            <a:ext cx="581025" cy="701675"/>
          </a:xfrm>
          <a:prstGeom prst="curvedConnector3">
            <a:avLst>
              <a:gd name="adj1" fmla="val 61750"/>
            </a:avLst>
          </a:prstGeom>
          <a:noFill/>
          <a:ln w="12700">
            <a:solidFill>
              <a:schemeClr val="tx1"/>
            </a:solidFill>
            <a:round/>
            <a:headEnd/>
            <a:tailEnd type="triangle" w="lg" len="med"/>
          </a:ln>
          <a:effectLst/>
        </p:spPr>
      </p:cxnSp>
      <p:cxnSp>
        <p:nvCxnSpPr>
          <p:cNvPr id="107533" name="AutoShape 13"/>
          <p:cNvCxnSpPr>
            <a:cxnSpLocks noChangeShapeType="1"/>
            <a:stCxn id="107527" idx="5"/>
            <a:endCxn id="107528" idx="0"/>
          </p:cNvCxnSpPr>
          <p:nvPr/>
        </p:nvCxnSpPr>
        <p:spPr bwMode="auto">
          <a:xfrm rot="16200000" flipH="1">
            <a:off x="3905250" y="3987800"/>
            <a:ext cx="581025" cy="434975"/>
          </a:xfrm>
          <a:prstGeom prst="curvedConnector3">
            <a:avLst>
              <a:gd name="adj1" fmla="val 61750"/>
            </a:avLst>
          </a:prstGeom>
          <a:noFill/>
          <a:ln w="12700">
            <a:solidFill>
              <a:schemeClr val="tx1"/>
            </a:solidFill>
            <a:round/>
            <a:headEnd/>
            <a:tailEnd type="triangle" w="lg" len="med"/>
          </a:ln>
          <a:effectLst/>
        </p:spPr>
      </p:cxnSp>
      <p:cxnSp>
        <p:nvCxnSpPr>
          <p:cNvPr id="107534" name="AutoShape 14"/>
          <p:cNvCxnSpPr>
            <a:cxnSpLocks noChangeShapeType="1"/>
            <a:stCxn id="107529" idx="4"/>
            <a:endCxn id="107530" idx="0"/>
          </p:cNvCxnSpPr>
          <p:nvPr/>
        </p:nvCxnSpPr>
        <p:spPr bwMode="auto">
          <a:xfrm rot="16200000" flipH="1">
            <a:off x="5502275" y="3902075"/>
            <a:ext cx="596900" cy="590550"/>
          </a:xfrm>
          <a:prstGeom prst="curvedConnector3">
            <a:avLst>
              <a:gd name="adj1" fmla="val 50000"/>
            </a:avLst>
          </a:prstGeom>
          <a:noFill/>
          <a:ln w="12700">
            <a:solidFill>
              <a:schemeClr val="tx1"/>
            </a:solidFill>
            <a:round/>
            <a:headEnd/>
            <a:tailEnd type="triangle" w="lg" len="med"/>
          </a:ln>
          <a:effectLst/>
        </p:spPr>
      </p:cxnSp>
      <p:cxnSp>
        <p:nvCxnSpPr>
          <p:cNvPr id="107535" name="AutoShape 15"/>
          <p:cNvCxnSpPr>
            <a:cxnSpLocks noChangeShapeType="1"/>
            <a:stCxn id="107528" idx="0"/>
            <a:endCxn id="107529" idx="2"/>
          </p:cNvCxnSpPr>
          <p:nvPr/>
        </p:nvCxnSpPr>
        <p:spPr bwMode="auto">
          <a:xfrm rot="5400000" flipH="1" flipV="1">
            <a:off x="4000500" y="3848100"/>
            <a:ext cx="1060450" cy="234950"/>
          </a:xfrm>
          <a:prstGeom prst="curvedConnector2">
            <a:avLst/>
          </a:prstGeom>
          <a:noFill/>
          <a:ln w="12700">
            <a:solidFill>
              <a:schemeClr val="tx1"/>
            </a:solidFill>
            <a:round/>
            <a:headEnd/>
            <a:tailEnd type="triangle" w="lg" len="med"/>
          </a:ln>
          <a:effectLst/>
        </p:spPr>
      </p:cxnSp>
      <p:cxnSp>
        <p:nvCxnSpPr>
          <p:cNvPr id="107536" name="AutoShape 16"/>
          <p:cNvCxnSpPr>
            <a:cxnSpLocks noChangeShapeType="1"/>
            <a:stCxn id="107526" idx="0"/>
            <a:endCxn id="107527" idx="3"/>
          </p:cNvCxnSpPr>
          <p:nvPr/>
        </p:nvCxnSpPr>
        <p:spPr bwMode="auto">
          <a:xfrm rot="16200000">
            <a:off x="2441575" y="4171950"/>
            <a:ext cx="581025" cy="66675"/>
          </a:xfrm>
          <a:prstGeom prst="curvedConnector3">
            <a:avLst>
              <a:gd name="adj1" fmla="val 38250"/>
            </a:avLst>
          </a:prstGeom>
          <a:noFill/>
          <a:ln w="12700">
            <a:solidFill>
              <a:schemeClr val="tx1"/>
            </a:solidFill>
            <a:round/>
            <a:headEnd/>
            <a:tailEnd type="triangle" w="lg" len="med"/>
          </a:ln>
          <a:effectLst/>
        </p:spPr>
      </p:cxnSp>
      <p:sp>
        <p:nvSpPr>
          <p:cNvPr id="107537" name="Rectangle 17"/>
          <p:cNvSpPr>
            <a:spLocks noChangeArrowheads="1"/>
          </p:cNvSpPr>
          <p:nvPr/>
        </p:nvSpPr>
        <p:spPr bwMode="auto">
          <a:xfrm>
            <a:off x="7543800" y="5638800"/>
            <a:ext cx="1295400" cy="1066800"/>
          </a:xfrm>
          <a:prstGeom prst="rect">
            <a:avLst/>
          </a:prstGeom>
          <a:solidFill>
            <a:srgbClr val="00FF00"/>
          </a:solidFill>
          <a:ln w="12700">
            <a:solidFill>
              <a:schemeClr val="tx1"/>
            </a:solidFill>
            <a:miter lim="800000"/>
            <a:headEnd/>
            <a:tailEnd type="none" w="lg" len="med"/>
          </a:ln>
          <a:effectLst/>
        </p:spPr>
        <p:txBody>
          <a:bodyPr wrap="none" anchor="ctr"/>
          <a:lstStyle/>
          <a:p>
            <a:pPr algn="ctr"/>
            <a:r>
              <a:rPr lang="hu-HU">
                <a:latin typeface="Whipsmart" panose="020B0502030203050204" pitchFamily="34" charset="0"/>
              </a:rPr>
              <a:t>2D quad</a:t>
            </a:r>
            <a:endParaRPr lang="en-US">
              <a:latin typeface="Whipsmart" panose="020B0502030203050204" pitchFamily="34" charset="0"/>
            </a:endParaRPr>
          </a:p>
        </p:txBody>
      </p:sp>
      <p:sp>
        <p:nvSpPr>
          <p:cNvPr id="107538" name="Oval 18"/>
          <p:cNvSpPr>
            <a:spLocks noChangeArrowheads="1"/>
          </p:cNvSpPr>
          <p:nvPr/>
        </p:nvSpPr>
        <p:spPr bwMode="auto">
          <a:xfrm>
            <a:off x="381000" y="5638800"/>
            <a:ext cx="914400" cy="914400"/>
          </a:xfrm>
          <a:prstGeom prst="ellipse">
            <a:avLst/>
          </a:prstGeom>
          <a:solidFill>
            <a:srgbClr val="00FF00"/>
          </a:solidFill>
          <a:ln w="12700">
            <a:solidFill>
              <a:schemeClr val="tx1"/>
            </a:solidFill>
            <a:round/>
            <a:headEnd/>
            <a:tailEnd type="none" w="lg" len="med"/>
          </a:ln>
          <a:effectLst/>
        </p:spPr>
        <p:txBody>
          <a:bodyPr wrap="none" anchor="ctr"/>
          <a:lstStyle/>
          <a:p>
            <a:pPr algn="ctr"/>
            <a:r>
              <a:rPr lang="en-US">
                <a:latin typeface="Whipsmart" panose="020B0502030203050204" pitchFamily="34" charset="0"/>
              </a:rPr>
              <a:t>0,0,0</a:t>
            </a:r>
          </a:p>
        </p:txBody>
      </p:sp>
      <p:sp>
        <p:nvSpPr>
          <p:cNvPr id="107539" name="Oval 19"/>
          <p:cNvSpPr>
            <a:spLocks noChangeArrowheads="1"/>
          </p:cNvSpPr>
          <p:nvPr/>
        </p:nvSpPr>
        <p:spPr bwMode="auto">
          <a:xfrm>
            <a:off x="2133600" y="5638800"/>
            <a:ext cx="914400" cy="914400"/>
          </a:xfrm>
          <a:prstGeom prst="ellipse">
            <a:avLst/>
          </a:prstGeom>
          <a:solidFill>
            <a:srgbClr val="00FF00"/>
          </a:solidFill>
          <a:ln w="12700">
            <a:solidFill>
              <a:schemeClr val="tx1"/>
            </a:solidFill>
            <a:round/>
            <a:headEnd/>
            <a:tailEnd type="none" w="lg" len="med"/>
          </a:ln>
          <a:effectLst/>
        </p:spPr>
        <p:txBody>
          <a:bodyPr wrap="none" anchor="ctr"/>
          <a:lstStyle/>
          <a:p>
            <a:pPr algn="ctr"/>
            <a:r>
              <a:rPr lang="hu-HU">
                <a:latin typeface="Whipsmart" panose="020B0502030203050204" pitchFamily="34" charset="0"/>
              </a:rPr>
              <a:t>sprite</a:t>
            </a:r>
          </a:p>
          <a:p>
            <a:pPr algn="ctr"/>
            <a:r>
              <a:rPr lang="hu-HU">
                <a:latin typeface="Whipsmart" panose="020B0502030203050204" pitchFamily="34" charset="0"/>
              </a:rPr>
              <a:t>pozíció</a:t>
            </a:r>
            <a:endParaRPr lang="en-US">
              <a:latin typeface="Whipsmart" panose="020B0502030203050204" pitchFamily="34" charset="0"/>
            </a:endParaRPr>
          </a:p>
        </p:txBody>
      </p:sp>
      <p:sp>
        <p:nvSpPr>
          <p:cNvPr id="107540" name="Rectangle 20"/>
          <p:cNvSpPr>
            <a:spLocks noChangeArrowheads="1"/>
          </p:cNvSpPr>
          <p:nvPr/>
        </p:nvSpPr>
        <p:spPr bwMode="auto">
          <a:xfrm>
            <a:off x="5791200" y="1981200"/>
            <a:ext cx="1295400" cy="1066800"/>
          </a:xfrm>
          <a:prstGeom prst="rect">
            <a:avLst/>
          </a:prstGeom>
          <a:solidFill>
            <a:srgbClr val="00FF00"/>
          </a:solidFill>
          <a:ln w="12700">
            <a:solidFill>
              <a:schemeClr val="tx1"/>
            </a:solidFill>
            <a:miter lim="800000"/>
            <a:headEnd/>
            <a:tailEnd type="none" w="lg" len="med"/>
          </a:ln>
          <a:effectLst/>
        </p:spPr>
        <p:txBody>
          <a:bodyPr wrap="none" anchor="ctr"/>
          <a:lstStyle/>
          <a:p>
            <a:pPr algn="ctr"/>
            <a:r>
              <a:rPr lang="hu-HU">
                <a:latin typeface="Whipsmart" panose="020B0502030203050204" pitchFamily="34" charset="0"/>
              </a:rPr>
              <a:t>z irányba</a:t>
            </a:r>
          </a:p>
          <a:p>
            <a:pPr algn="ctr"/>
            <a:r>
              <a:rPr lang="hu-HU">
                <a:latin typeface="Whipsmart" panose="020B0502030203050204" pitchFamily="34" charset="0"/>
              </a:rPr>
              <a:t>néző quad</a:t>
            </a:r>
            <a:endParaRPr lang="en-US">
              <a:latin typeface="Whipsmart" panose="020B0502030203050204" pitchFamily="34" charset="0"/>
            </a:endParaRPr>
          </a:p>
        </p:txBody>
      </p:sp>
      <p:sp>
        <p:nvSpPr>
          <p:cNvPr id="107541" name="Oval 21"/>
          <p:cNvSpPr>
            <a:spLocks noChangeArrowheads="1"/>
          </p:cNvSpPr>
          <p:nvPr/>
        </p:nvSpPr>
        <p:spPr bwMode="auto">
          <a:xfrm>
            <a:off x="3886200" y="5638800"/>
            <a:ext cx="914400" cy="914400"/>
          </a:xfrm>
          <a:prstGeom prst="ellipse">
            <a:avLst/>
          </a:prstGeom>
          <a:solidFill>
            <a:srgbClr val="00FF00"/>
          </a:solidFill>
          <a:ln w="12700">
            <a:solidFill>
              <a:schemeClr val="tx1"/>
            </a:solidFill>
            <a:round/>
            <a:headEnd/>
            <a:tailEnd type="none" w="lg" len="med"/>
          </a:ln>
          <a:effectLst/>
        </p:spPr>
        <p:txBody>
          <a:bodyPr wrap="none" anchor="ctr"/>
          <a:lstStyle/>
          <a:p>
            <a:pPr algn="ctr"/>
            <a:r>
              <a:rPr lang="hu-HU">
                <a:latin typeface="Whipsmart" panose="020B0502030203050204" pitchFamily="34" charset="0"/>
              </a:rPr>
              <a:t>sprite</a:t>
            </a:r>
          </a:p>
          <a:p>
            <a:pPr algn="ctr"/>
            <a:r>
              <a:rPr lang="hu-HU">
                <a:latin typeface="Whipsmart" panose="020B0502030203050204" pitchFamily="34" charset="0"/>
              </a:rPr>
              <a:t>pozíció</a:t>
            </a:r>
            <a:endParaRPr lang="en-US">
              <a:latin typeface="Whipsmart" panose="020B0502030203050204" pitchFamily="34" charset="0"/>
            </a:endParaRPr>
          </a:p>
        </p:txBody>
      </p:sp>
      <p:sp>
        <p:nvSpPr>
          <p:cNvPr id="107542" name="AutoShape 22"/>
          <p:cNvSpPr>
            <a:spLocks noChangeArrowheads="1"/>
          </p:cNvSpPr>
          <p:nvPr/>
        </p:nvSpPr>
        <p:spPr bwMode="auto">
          <a:xfrm>
            <a:off x="6324600" y="3352800"/>
            <a:ext cx="1600200" cy="9144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1"/>
          </a:solidFill>
          <a:ln w="12700">
            <a:solidFill>
              <a:schemeClr val="tx1"/>
            </a:solidFill>
            <a:miter lim="800000"/>
            <a:headEnd/>
            <a:tailEnd type="none" w="lg" len="med"/>
          </a:ln>
          <a:effectLst/>
        </p:spPr>
        <p:txBody>
          <a:bodyPr wrap="none" anchor="ctr"/>
          <a:lstStyle/>
          <a:p>
            <a:pPr algn="ctr"/>
            <a:r>
              <a:rPr lang="hu-HU" sz="5400">
                <a:latin typeface="Whipsmart" panose="020B0502030203050204" pitchFamily="34" charset="0"/>
              </a:rPr>
              <a:t>S</a:t>
            </a:r>
            <a:endParaRPr lang="en-US" sz="5400">
              <a:latin typeface="Whipsmart" panose="020B0502030203050204" pitchFamily="34" charset="0"/>
            </a:endParaRPr>
          </a:p>
        </p:txBody>
      </p:sp>
      <p:cxnSp>
        <p:nvCxnSpPr>
          <p:cNvPr id="107543" name="AutoShape 23"/>
          <p:cNvCxnSpPr>
            <a:cxnSpLocks noChangeShapeType="1"/>
            <a:stCxn id="107540" idx="3"/>
            <a:endCxn id="107542" idx="3"/>
          </p:cNvCxnSpPr>
          <p:nvPr/>
        </p:nvCxnSpPr>
        <p:spPr bwMode="auto">
          <a:xfrm>
            <a:off x="7086600" y="2514600"/>
            <a:ext cx="38100" cy="838200"/>
          </a:xfrm>
          <a:prstGeom prst="curvedConnector3">
            <a:avLst>
              <a:gd name="adj1" fmla="val 366197"/>
            </a:avLst>
          </a:prstGeom>
          <a:noFill/>
          <a:ln w="12700">
            <a:solidFill>
              <a:schemeClr val="tx1"/>
            </a:solidFill>
            <a:round/>
            <a:headEnd/>
            <a:tailEnd type="triangle" w="lg" len="med"/>
          </a:ln>
          <a:effectLst/>
        </p:spPr>
      </p:cxnSp>
      <p:cxnSp>
        <p:nvCxnSpPr>
          <p:cNvPr id="107544" name="AutoShape 24"/>
          <p:cNvCxnSpPr>
            <a:cxnSpLocks noChangeShapeType="1"/>
            <a:stCxn id="107542" idx="0"/>
            <a:endCxn id="36" idx="3"/>
          </p:cNvCxnSpPr>
          <p:nvPr/>
        </p:nvCxnSpPr>
        <p:spPr bwMode="auto">
          <a:xfrm flipH="1" flipV="1">
            <a:off x="7680583" y="2620129"/>
            <a:ext cx="44192" cy="1189871"/>
          </a:xfrm>
          <a:prstGeom prst="curvedConnector4">
            <a:avLst>
              <a:gd name="adj1" fmla="val -517288"/>
              <a:gd name="adj2" fmla="val 63507"/>
            </a:avLst>
          </a:prstGeom>
          <a:noFill/>
          <a:ln w="12700">
            <a:solidFill>
              <a:schemeClr val="tx1"/>
            </a:solidFill>
            <a:round/>
            <a:headEnd/>
            <a:tailEnd type="triangle" w="lg" len="med"/>
          </a:ln>
          <a:effectLst/>
        </p:spPr>
      </p:cxnSp>
      <p:cxnSp>
        <p:nvCxnSpPr>
          <p:cNvPr id="28" name="AutoShape 15"/>
          <p:cNvCxnSpPr>
            <a:cxnSpLocks noChangeShapeType="1"/>
            <a:stCxn id="107530" idx="0"/>
            <a:endCxn id="107542" idx="2"/>
          </p:cNvCxnSpPr>
          <p:nvPr/>
        </p:nvCxnSpPr>
        <p:spPr bwMode="auto">
          <a:xfrm rot="5400000" flipH="1" flipV="1">
            <a:off x="5967412" y="3938588"/>
            <a:ext cx="685800" cy="428625"/>
          </a:xfrm>
          <a:prstGeom prst="curvedConnector4">
            <a:avLst>
              <a:gd name="adj1" fmla="val 16667"/>
              <a:gd name="adj2" fmla="val 69202"/>
            </a:avLst>
          </a:prstGeom>
          <a:noFill/>
          <a:ln w="12700">
            <a:solidFill>
              <a:schemeClr val="tx1"/>
            </a:solidFill>
            <a:round/>
            <a:headEnd/>
            <a:tailEnd type="triangle" w="lg" len="med"/>
          </a:ln>
          <a:effectLst/>
        </p:spPr>
      </p:cxnSp>
      <p:sp>
        <p:nvSpPr>
          <p:cNvPr id="36" name="Oval 9"/>
          <p:cNvSpPr>
            <a:spLocks noChangeArrowheads="1"/>
          </p:cNvSpPr>
          <p:nvPr/>
        </p:nvSpPr>
        <p:spPr bwMode="auto">
          <a:xfrm>
            <a:off x="7429500" y="1828800"/>
            <a:ext cx="1714500" cy="927100"/>
          </a:xfrm>
          <a:prstGeom prst="ellipse">
            <a:avLst/>
          </a:prstGeom>
          <a:solidFill>
            <a:schemeClr val="accent1"/>
          </a:solidFill>
          <a:ln w="12700">
            <a:solidFill>
              <a:schemeClr val="tx1"/>
            </a:solidFill>
            <a:round/>
            <a:headEnd/>
            <a:tailEnd type="none" w="lg" len="med"/>
          </a:ln>
          <a:effectLst/>
        </p:spPr>
        <p:txBody>
          <a:bodyPr wrap="none" anchor="ctr"/>
          <a:lstStyle/>
          <a:p>
            <a:pPr algn="ctr"/>
            <a:r>
              <a:rPr lang="hu-HU" dirty="0" smtClean="0">
                <a:latin typeface="Whipsmart" panose="020B0502030203050204" pitchFamily="34" charset="0"/>
              </a:rPr>
              <a:t>homogén</a:t>
            </a:r>
          </a:p>
          <a:p>
            <a:pPr algn="ctr"/>
            <a:r>
              <a:rPr lang="hu-HU" dirty="0" smtClean="0">
                <a:latin typeface="Whipsmart" panose="020B0502030203050204" pitchFamily="34" charset="0"/>
              </a:rPr>
              <a:t>osztás</a:t>
            </a:r>
            <a:endParaRPr lang="en-US" dirty="0">
              <a:latin typeface="Whipsmart" panose="020B0502030203050204" pitchFamily="34" charset="0"/>
            </a:endParaRPr>
          </a:p>
        </p:txBody>
      </p:sp>
      <p:sp>
        <p:nvSpPr>
          <p:cNvPr id="39" name="Rectangle 10"/>
          <p:cNvSpPr>
            <a:spLocks noChangeArrowheads="1"/>
          </p:cNvSpPr>
          <p:nvPr/>
        </p:nvSpPr>
        <p:spPr bwMode="auto">
          <a:xfrm>
            <a:off x="7010400" y="4495800"/>
            <a:ext cx="1676400" cy="1155700"/>
          </a:xfrm>
          <a:prstGeom prst="rect">
            <a:avLst/>
          </a:prstGeom>
          <a:solidFill>
            <a:srgbClr val="CCFFFF"/>
          </a:solidFill>
          <a:ln w="12700">
            <a:solidFill>
              <a:schemeClr val="tx1"/>
            </a:solidFill>
            <a:miter lim="800000"/>
            <a:headEnd/>
            <a:tailEnd type="none" w="lg" len="med"/>
          </a:ln>
          <a:effectLst/>
        </p:spPr>
        <p:txBody>
          <a:bodyPr wrap="none" anchor="ctr"/>
          <a:lstStyle/>
          <a:p>
            <a:pPr algn="ctr"/>
            <a:r>
              <a:rPr lang="hu-HU" dirty="0" smtClean="0">
                <a:latin typeface="Whipsmart" panose="020B0502030203050204" pitchFamily="34" charset="0"/>
              </a:rPr>
              <a:t>DESCARTES</a:t>
            </a:r>
          </a:p>
          <a:p>
            <a:pPr algn="ctr"/>
            <a:r>
              <a:rPr lang="hu-HU" dirty="0" err="1" smtClean="0">
                <a:latin typeface="Whipsmart" panose="020B0502030203050204" pitchFamily="34" charset="0"/>
              </a:rPr>
              <a:t>norm</a:t>
            </a:r>
            <a:r>
              <a:rPr lang="hu-HU" dirty="0">
                <a:latin typeface="Whipsmart" panose="020B0502030203050204" pitchFamily="34" charset="0"/>
              </a:rPr>
              <a:t>. képernyő</a:t>
            </a:r>
          </a:p>
          <a:p>
            <a:pPr algn="ctr"/>
            <a:r>
              <a:rPr lang="hu-HU" dirty="0" smtClean="0">
                <a:latin typeface="Whipsmart" panose="020B0502030203050204" pitchFamily="34" charset="0"/>
              </a:rPr>
              <a:t>koordináták</a:t>
            </a:r>
            <a:endParaRPr lang="en-US" dirty="0">
              <a:solidFill>
                <a:schemeClr val="bg2"/>
              </a:solidFill>
              <a:latin typeface="Whipsmart" panose="020B0502030203050204" pitchFamily="34" charset="0"/>
            </a:endParaRPr>
          </a:p>
        </p:txBody>
      </p:sp>
      <p:cxnSp>
        <p:nvCxnSpPr>
          <p:cNvPr id="43" name="AutoShape 24"/>
          <p:cNvCxnSpPr>
            <a:cxnSpLocks noChangeShapeType="1"/>
            <a:endCxn id="39" idx="0"/>
          </p:cNvCxnSpPr>
          <p:nvPr/>
        </p:nvCxnSpPr>
        <p:spPr bwMode="auto">
          <a:xfrm rot="5400000">
            <a:off x="7239001" y="3352799"/>
            <a:ext cx="1752600" cy="533402"/>
          </a:xfrm>
          <a:prstGeom prst="curvedConnector3">
            <a:avLst>
              <a:gd name="adj1" fmla="val 50000"/>
            </a:avLst>
          </a:prstGeom>
          <a:noFill/>
          <a:ln w="12700">
            <a:solidFill>
              <a:schemeClr val="tx1"/>
            </a:solidFill>
            <a:round/>
            <a:headEnd/>
            <a:tailEnd type="triangle" w="lg" len="med"/>
          </a:ln>
          <a:effectLst/>
        </p:spPr>
      </p:cxnSp>
      <p:sp>
        <p:nvSpPr>
          <p:cNvPr id="48" name="Oval 21"/>
          <p:cNvSpPr>
            <a:spLocks noChangeArrowheads="1"/>
          </p:cNvSpPr>
          <p:nvPr/>
        </p:nvSpPr>
        <p:spPr bwMode="auto">
          <a:xfrm>
            <a:off x="5715000" y="5638800"/>
            <a:ext cx="914400" cy="914400"/>
          </a:xfrm>
          <a:prstGeom prst="ellipse">
            <a:avLst/>
          </a:prstGeom>
          <a:solidFill>
            <a:srgbClr val="00FF00"/>
          </a:solidFill>
          <a:ln w="12700">
            <a:solidFill>
              <a:schemeClr val="tx1"/>
            </a:solidFill>
            <a:round/>
            <a:headEnd/>
            <a:tailEnd type="none" w="lg" len="med"/>
          </a:ln>
          <a:effectLst/>
        </p:spPr>
        <p:txBody>
          <a:bodyPr wrap="none" anchor="ctr"/>
          <a:lstStyle/>
          <a:p>
            <a:pPr algn="ctr"/>
            <a:r>
              <a:rPr lang="hu-HU">
                <a:latin typeface="Whipsmart" panose="020B0502030203050204" pitchFamily="34" charset="0"/>
              </a:rPr>
              <a:t>sprite</a:t>
            </a:r>
          </a:p>
          <a:p>
            <a:pPr algn="ctr"/>
            <a:r>
              <a:rPr lang="hu-HU">
                <a:latin typeface="Whipsmart" panose="020B0502030203050204" pitchFamily="34" charset="0"/>
              </a:rPr>
              <a:t>pozíció</a:t>
            </a:r>
            <a:endParaRPr lang="en-US">
              <a:latin typeface="Whipsmart" panose="020B0502030203050204" pitchFamily="34" charset="0"/>
            </a:endParaRPr>
          </a:p>
        </p:txBody>
      </p:sp>
    </p:spTree>
    <p:extLst>
      <p:ext uri="{BB962C8B-B14F-4D97-AF65-F5344CB8AC3E}">
        <p14:creationId xmlns:p14="http://schemas.microsoft.com/office/powerpoint/2010/main" val="27662483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dirty="0" smtClean="0"/>
              <a:t>S</a:t>
            </a:r>
            <a:r>
              <a:rPr lang="hu-HU" dirty="0" err="1" smtClean="0"/>
              <a:t>prite</a:t>
            </a:r>
            <a:r>
              <a:rPr lang="hu-HU" dirty="0" smtClean="0"/>
              <a:t> rajzolás</a:t>
            </a:r>
            <a:r>
              <a:rPr lang="en-US" dirty="0" smtClean="0"/>
              <a:t>a Geometry </a:t>
            </a:r>
            <a:r>
              <a:rPr lang="en-US" dirty="0" err="1" smtClean="0"/>
              <a:t>Shaderrel</a:t>
            </a:r>
            <a:r>
              <a:rPr lang="en-US" dirty="0" smtClean="0"/>
              <a:t> - VS</a:t>
            </a:r>
            <a:endParaRPr lang="en-US" dirty="0"/>
          </a:p>
        </p:txBody>
      </p:sp>
      <p:sp>
        <p:nvSpPr>
          <p:cNvPr id="108547" name="Text Box 3"/>
          <p:cNvSpPr txBox="1">
            <a:spLocks noChangeArrowheads="1"/>
          </p:cNvSpPr>
          <p:nvPr/>
        </p:nvSpPr>
        <p:spPr bwMode="auto">
          <a:xfrm>
            <a:off x="685800" y="1828800"/>
            <a:ext cx="6009979" cy="3970318"/>
          </a:xfrm>
          <a:prstGeom prst="rect">
            <a:avLst/>
          </a:prstGeom>
          <a:solidFill>
            <a:schemeClr val="accent4">
              <a:lumMod val="20000"/>
              <a:lumOff val="80000"/>
            </a:schemeClr>
          </a:solidFill>
          <a:ln w="12700">
            <a:solidFill>
              <a:schemeClr val="tx1"/>
            </a:solidFill>
            <a:miter lim="800000"/>
            <a:headEnd/>
            <a:tailEnd type="none" w="lg" len="med"/>
          </a:ln>
          <a:effectLst/>
        </p:spPr>
        <p:txBody>
          <a:bodyPr wrap="none">
            <a:spAutoFit/>
          </a:bodyPr>
          <a:lstStyle/>
          <a:p>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pontprimit</a:t>
            </a:r>
            <a:r>
              <a:rPr lang="hu-HU" dirty="0" smtClean="0">
                <a:latin typeface="Consolas" panose="020B0609020204030204" pitchFamily="49" charset="0"/>
                <a:cs typeface="Consolas" panose="020B0609020204030204" pitchFamily="49" charset="0"/>
              </a:rPr>
              <a:t>ívek</a:t>
            </a:r>
            <a:endParaRPr lang="en-US" dirty="0" smtClean="0">
              <a:latin typeface="Consolas" panose="020B0609020204030204" pitchFamily="49" charset="0"/>
              <a:cs typeface="Consolas" panose="020B0609020204030204" pitchFamily="49" charset="0"/>
            </a:endParaRPr>
          </a:p>
          <a:p>
            <a:r>
              <a:rPr lang="en-US" dirty="0" err="1" smtClean="0">
                <a:latin typeface="Consolas" panose="020B0609020204030204" pitchFamily="49" charset="0"/>
                <a:cs typeface="Consolas" panose="020B0609020204030204" pitchFamily="49" charset="0"/>
              </a:rPr>
              <a:t>struct</a:t>
            </a: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IaosBillboard</a:t>
            </a:r>
            <a:endParaRPr lang="en-US" dirty="0" smtClean="0">
              <a:latin typeface="Consolas" panose="020B0609020204030204" pitchFamily="49" charset="0"/>
              <a:cs typeface="Consolas" panose="020B0609020204030204" pitchFamily="49" charset="0"/>
            </a:endParaRPr>
          </a:p>
          <a:p>
            <a:r>
              <a:rPr lang="en-US" dirty="0" smtClean="0">
                <a:latin typeface="Consolas" panose="020B0609020204030204" pitchFamily="49" charset="0"/>
                <a:cs typeface="Consolas" panose="020B0609020204030204" pitchFamily="49" charset="0"/>
              </a:rPr>
              <a:t>{</a:t>
            </a:r>
          </a:p>
          <a:p>
            <a:r>
              <a:rPr lang="en-US" dirty="0" smtClean="0">
                <a:latin typeface="Consolas" panose="020B0609020204030204" pitchFamily="49" charset="0"/>
                <a:cs typeface="Consolas" panose="020B0609020204030204" pitchFamily="49" charset="0"/>
              </a:rPr>
              <a:t>    float3 pos : POSITION;</a:t>
            </a:r>
          </a:p>
          <a:p>
            <a:r>
              <a:rPr lang="en-US" dirty="0" smtClean="0">
                <a:latin typeface="Consolas" panose="020B0609020204030204" pitchFamily="49" charset="0"/>
                <a:cs typeface="Consolas" panose="020B0609020204030204" pitchFamily="49" charset="0"/>
              </a:rPr>
              <a:t>    float lifespan : LIFESPAN;</a:t>
            </a:r>
          </a:p>
          <a:p>
            <a:r>
              <a:rPr lang="en-US" dirty="0" smtClean="0">
                <a:latin typeface="Consolas" panose="020B0609020204030204" pitchFamily="49" charset="0"/>
                <a:cs typeface="Consolas" panose="020B0609020204030204" pitchFamily="49" charset="0"/>
              </a:rPr>
              <a:t>    float age : AGE;</a:t>
            </a:r>
          </a:p>
          <a:p>
            <a:r>
              <a:rPr lang="en-US" dirty="0" smtClean="0">
                <a:latin typeface="Consolas" panose="020B0609020204030204" pitchFamily="49" charset="0"/>
                <a:cs typeface="Consolas" panose="020B0609020204030204" pitchFamily="49" charset="0"/>
              </a:rPr>
              <a:t>};</a:t>
            </a:r>
          </a:p>
          <a:p>
            <a:endParaRPr lang="en-US" dirty="0" smtClean="0">
              <a:latin typeface="Consolas" panose="020B0609020204030204" pitchFamily="49" charset="0"/>
              <a:cs typeface="Consolas" panose="020B0609020204030204" pitchFamily="49" charset="0"/>
            </a:endParaRPr>
          </a:p>
          <a:p>
            <a:r>
              <a:rPr lang="en-US" dirty="0" err="1" smtClean="0">
                <a:latin typeface="Consolas" panose="020B0609020204030204" pitchFamily="49" charset="0"/>
                <a:cs typeface="Consolas" panose="020B0609020204030204" pitchFamily="49" charset="0"/>
              </a:rPr>
              <a:t>typedef</a:t>
            </a: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IaosBillboard</a:t>
            </a: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VsosBillboard</a:t>
            </a:r>
            <a:r>
              <a:rPr lang="en-US" dirty="0" smtClean="0">
                <a:latin typeface="Consolas" panose="020B0609020204030204" pitchFamily="49" charset="0"/>
                <a:cs typeface="Consolas" panose="020B0609020204030204" pitchFamily="49" charset="0"/>
              </a:rPr>
              <a:t>;</a:t>
            </a:r>
          </a:p>
          <a:p>
            <a:endParaRPr lang="en-US" dirty="0" smtClean="0">
              <a:latin typeface="Consolas" panose="020B0609020204030204" pitchFamily="49" charset="0"/>
              <a:cs typeface="Consolas" panose="020B0609020204030204" pitchFamily="49" charset="0"/>
            </a:endParaRPr>
          </a:p>
          <a:p>
            <a:r>
              <a:rPr lang="en-US" dirty="0" err="1" smtClean="0">
                <a:latin typeface="Consolas" panose="020B0609020204030204" pitchFamily="49" charset="0"/>
                <a:cs typeface="Consolas" panose="020B0609020204030204" pitchFamily="49" charset="0"/>
              </a:rPr>
              <a:t>VsosBillboard</a:t>
            </a: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vsBillboard</a:t>
            </a: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IaosBillboard</a:t>
            </a:r>
            <a:r>
              <a:rPr lang="en-US" dirty="0" smtClean="0">
                <a:latin typeface="Consolas" panose="020B0609020204030204" pitchFamily="49" charset="0"/>
                <a:cs typeface="Consolas" panose="020B0609020204030204" pitchFamily="49" charset="0"/>
              </a:rPr>
              <a:t> input)</a:t>
            </a:r>
          </a:p>
          <a:p>
            <a:r>
              <a:rPr lang="en-US" dirty="0" smtClean="0">
                <a:latin typeface="Consolas" panose="020B0609020204030204" pitchFamily="49" charset="0"/>
                <a:cs typeface="Consolas" panose="020B0609020204030204" pitchFamily="49" charset="0"/>
              </a:rPr>
              <a:t>{</a:t>
            </a:r>
          </a:p>
          <a:p>
            <a:r>
              <a:rPr lang="en-US" dirty="0" smtClean="0">
                <a:latin typeface="Consolas" panose="020B0609020204030204" pitchFamily="49" charset="0"/>
                <a:cs typeface="Consolas" panose="020B0609020204030204" pitchFamily="49" charset="0"/>
              </a:rPr>
              <a:t>    return input;</a:t>
            </a:r>
          </a:p>
          <a:p>
            <a:r>
              <a:rPr lang="en-US" dirty="0" smtClean="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1384226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dirty="0" smtClean="0"/>
              <a:t>S</a:t>
            </a:r>
            <a:r>
              <a:rPr lang="hu-HU" dirty="0" err="1" smtClean="0"/>
              <a:t>prite</a:t>
            </a:r>
            <a:r>
              <a:rPr lang="hu-HU" dirty="0" smtClean="0"/>
              <a:t> rajzolás</a:t>
            </a:r>
            <a:r>
              <a:rPr lang="en-US" dirty="0" smtClean="0"/>
              <a:t>a Geometry </a:t>
            </a:r>
            <a:r>
              <a:rPr lang="en-US" dirty="0" err="1" smtClean="0"/>
              <a:t>Shaderrel</a:t>
            </a:r>
            <a:r>
              <a:rPr lang="en-US" dirty="0" smtClean="0"/>
              <a:t> – </a:t>
            </a:r>
            <a:r>
              <a:rPr lang="hu-HU" dirty="0" smtClean="0"/>
              <a:t>GS kimenet</a:t>
            </a:r>
            <a:endParaRPr lang="en-US" dirty="0"/>
          </a:p>
        </p:txBody>
      </p:sp>
      <p:sp>
        <p:nvSpPr>
          <p:cNvPr id="108547" name="Text Box 3"/>
          <p:cNvSpPr txBox="1">
            <a:spLocks noChangeArrowheads="1"/>
          </p:cNvSpPr>
          <p:nvPr/>
        </p:nvSpPr>
        <p:spPr bwMode="auto">
          <a:xfrm>
            <a:off x="4122057" y="1179286"/>
            <a:ext cx="3857146" cy="2862322"/>
          </a:xfrm>
          <a:prstGeom prst="rect">
            <a:avLst/>
          </a:prstGeom>
          <a:solidFill>
            <a:schemeClr val="accent4">
              <a:lumMod val="20000"/>
              <a:lumOff val="80000"/>
            </a:schemeClr>
          </a:solidFill>
          <a:ln w="12700">
            <a:solidFill>
              <a:schemeClr val="tx1"/>
            </a:solidFill>
            <a:miter lim="800000"/>
            <a:headEnd/>
            <a:tailEnd type="none" w="lg" len="med"/>
          </a:ln>
          <a:effectLst/>
        </p:spPr>
        <p:txBody>
          <a:bodyPr wrap="none">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struct</a:t>
            </a:r>
            <a:r>
              <a:rPr lang="en-US" dirty="0"/>
              <a:t> </a:t>
            </a:r>
            <a:r>
              <a:rPr lang="en-US" dirty="0" err="1"/>
              <a:t>GsosBillboard</a:t>
            </a:r>
            <a:endParaRPr lang="en-US" dirty="0"/>
          </a:p>
          <a:p>
            <a:r>
              <a:rPr lang="en-US" dirty="0"/>
              <a:t>{</a:t>
            </a:r>
          </a:p>
          <a:p>
            <a:r>
              <a:rPr lang="hu-HU" dirty="0"/>
              <a:t>    </a:t>
            </a:r>
            <a:r>
              <a:rPr lang="en-US" dirty="0"/>
              <a:t>float4 pos : </a:t>
            </a:r>
            <a:r>
              <a:rPr lang="en-US" dirty="0" err="1"/>
              <a:t>SV_Position</a:t>
            </a:r>
            <a:r>
              <a:rPr lang="en-US" dirty="0"/>
              <a:t>;</a:t>
            </a:r>
          </a:p>
          <a:p>
            <a:r>
              <a:rPr lang="hu-HU" dirty="0"/>
              <a:t>    </a:t>
            </a:r>
            <a:r>
              <a:rPr lang="en-US" dirty="0"/>
              <a:t>float2 </a:t>
            </a:r>
            <a:r>
              <a:rPr lang="en-US" dirty="0" err="1"/>
              <a:t>tex</a:t>
            </a:r>
            <a:r>
              <a:rPr lang="en-US" dirty="0"/>
              <a:t> : TEXCOORD;</a:t>
            </a:r>
          </a:p>
          <a:p>
            <a:r>
              <a:rPr lang="en-US" dirty="0"/>
              <a:t>};</a:t>
            </a:r>
          </a:p>
          <a:p>
            <a:endParaRPr lang="en-US" dirty="0"/>
          </a:p>
          <a:p>
            <a:r>
              <a:rPr lang="en-US" dirty="0" err="1"/>
              <a:t>cbuffer</a:t>
            </a:r>
            <a:r>
              <a:rPr lang="en-US" dirty="0"/>
              <a:t> </a:t>
            </a:r>
            <a:r>
              <a:rPr lang="en-US" dirty="0" err="1"/>
              <a:t>perSwapChain</a:t>
            </a:r>
            <a:r>
              <a:rPr lang="en-US" dirty="0"/>
              <a:t> {</a:t>
            </a:r>
          </a:p>
          <a:p>
            <a:r>
              <a:rPr lang="en-US" dirty="0" smtClean="0"/>
              <a:t>float4 </a:t>
            </a:r>
            <a:r>
              <a:rPr lang="en-US" dirty="0" err="1" smtClean="0"/>
              <a:t>billboardSize</a:t>
            </a:r>
            <a:r>
              <a:rPr lang="en-US" dirty="0" smtClean="0"/>
              <a:t>;</a:t>
            </a:r>
            <a:endParaRPr lang="en-US" dirty="0"/>
          </a:p>
          <a:p>
            <a:endParaRPr lang="en-US" dirty="0"/>
          </a:p>
          <a:p>
            <a:r>
              <a:rPr lang="en-US" dirty="0"/>
              <a:t>};</a:t>
            </a:r>
          </a:p>
        </p:txBody>
      </p:sp>
      <p:sp>
        <p:nvSpPr>
          <p:cNvPr id="4" name="Text Box 3"/>
          <p:cNvSpPr txBox="1">
            <a:spLocks noChangeArrowheads="1"/>
          </p:cNvSpPr>
          <p:nvPr/>
        </p:nvSpPr>
        <p:spPr bwMode="auto">
          <a:xfrm>
            <a:off x="212172" y="5166479"/>
            <a:ext cx="7819769" cy="1200329"/>
          </a:xfrm>
          <a:prstGeom prst="rect">
            <a:avLst/>
          </a:prstGeom>
          <a:solidFill>
            <a:schemeClr val="accent4">
              <a:lumMod val="20000"/>
              <a:lumOff val="80000"/>
            </a:schemeClr>
          </a:solidFill>
          <a:ln w="12700">
            <a:solidFill>
              <a:schemeClr val="tx1"/>
            </a:solidFill>
            <a:miter lim="800000"/>
            <a:headEnd/>
            <a:tailEnd type="none" w="lg" len="med"/>
          </a:ln>
          <a:effectLst/>
        </p:spPr>
        <p:txBody>
          <a:bodyPr wrap="none">
            <a:spAutoFit/>
          </a:bodyPr>
          <a:lstStyle>
            <a:defPPr>
              <a:defRPr lang="en-US"/>
            </a:defPPr>
            <a:lvl1pPr>
              <a:defRPr>
                <a:latin typeface="Consolas" panose="020B0609020204030204" pitchFamily="49" charset="0"/>
                <a:cs typeface="Consolas" panose="020B0609020204030204" pitchFamily="49" charset="0"/>
              </a:defRPr>
            </a:lvl1pPr>
          </a:lstStyle>
          <a:p>
            <a:r>
              <a:rPr lang="en-US" dirty="0"/>
              <a:t>float4 </a:t>
            </a:r>
            <a:r>
              <a:rPr lang="en-US" dirty="0" err="1"/>
              <a:t>worldBillboardSize</a:t>
            </a:r>
            <a:r>
              <a:rPr lang="en-US" dirty="0"/>
              <a:t>(50.0, 50.0, 0, 0);</a:t>
            </a:r>
          </a:p>
          <a:p>
            <a:r>
              <a:rPr lang="en-US" dirty="0"/>
              <a:t>float4 </a:t>
            </a:r>
            <a:r>
              <a:rPr lang="en-US" dirty="0" err="1"/>
              <a:t>screenBillboardSize</a:t>
            </a:r>
            <a:r>
              <a:rPr lang="en-US" dirty="0"/>
              <a:t> = </a:t>
            </a:r>
            <a:endParaRPr lang="hu-HU" dirty="0"/>
          </a:p>
          <a:p>
            <a:r>
              <a:rPr lang="hu-HU" dirty="0"/>
              <a:t>	</a:t>
            </a:r>
            <a:r>
              <a:rPr lang="en-US" dirty="0" err="1"/>
              <a:t>worldBillboardSize</a:t>
            </a:r>
            <a:r>
              <a:rPr lang="en-US" dirty="0"/>
              <a:t> * </a:t>
            </a:r>
            <a:r>
              <a:rPr lang="en-US" dirty="0" err="1"/>
              <a:t>firstPersonCam</a:t>
            </a:r>
            <a:r>
              <a:rPr lang="en-US" dirty="0"/>
              <a:t>-&gt;</a:t>
            </a:r>
            <a:r>
              <a:rPr lang="en-US" dirty="0" err="1"/>
              <a:t>getProjMatrix</a:t>
            </a:r>
            <a:r>
              <a:rPr lang="en-US" dirty="0"/>
              <a:t>();</a:t>
            </a:r>
          </a:p>
          <a:p>
            <a:endParaRPr lang="en-US" dirty="0"/>
          </a:p>
        </p:txBody>
      </p:sp>
    </p:spTree>
    <p:extLst>
      <p:ext uri="{BB962C8B-B14F-4D97-AF65-F5344CB8AC3E}">
        <p14:creationId xmlns:p14="http://schemas.microsoft.com/office/powerpoint/2010/main" val="7586998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dirty="0" smtClean="0"/>
              <a:t>S</a:t>
            </a:r>
            <a:r>
              <a:rPr lang="hu-HU" dirty="0" err="1" smtClean="0"/>
              <a:t>prite</a:t>
            </a:r>
            <a:r>
              <a:rPr lang="hu-HU" dirty="0" smtClean="0"/>
              <a:t> rajzolás</a:t>
            </a:r>
            <a:r>
              <a:rPr lang="en-US" dirty="0" smtClean="0"/>
              <a:t>a Geometry </a:t>
            </a:r>
            <a:r>
              <a:rPr lang="en-US" dirty="0" err="1" smtClean="0"/>
              <a:t>Shaderrel</a:t>
            </a:r>
            <a:endParaRPr lang="en-US" dirty="0"/>
          </a:p>
        </p:txBody>
      </p:sp>
      <p:sp>
        <p:nvSpPr>
          <p:cNvPr id="108547" name="Text Box 3"/>
          <p:cNvSpPr txBox="1">
            <a:spLocks noChangeArrowheads="1"/>
          </p:cNvSpPr>
          <p:nvPr/>
        </p:nvSpPr>
        <p:spPr bwMode="auto">
          <a:xfrm>
            <a:off x="0" y="1371600"/>
            <a:ext cx="8542723" cy="5447645"/>
          </a:xfrm>
          <a:prstGeom prst="rect">
            <a:avLst/>
          </a:prstGeom>
          <a:solidFill>
            <a:schemeClr val="accent4">
              <a:lumMod val="20000"/>
              <a:lumOff val="80000"/>
            </a:schemeClr>
          </a:solidFill>
          <a:ln w="12700">
            <a:solidFill>
              <a:schemeClr val="tx1"/>
            </a:solidFill>
            <a:miter lim="800000"/>
            <a:headEnd/>
            <a:tailEnd type="none" w="lg" len="med"/>
          </a:ln>
          <a:effectLst/>
        </p:spPr>
        <p:txBody>
          <a:bodyPr wrap="none">
            <a:spAutoFit/>
          </a:bodyPr>
          <a:lstStyle>
            <a:defPPr>
              <a:defRPr lang="en-US"/>
            </a:defPPr>
            <a:lvl1pPr>
              <a:defRPr>
                <a:latin typeface="Consolas" panose="020B0609020204030204" pitchFamily="49" charset="0"/>
                <a:cs typeface="Consolas" panose="020B0609020204030204" pitchFamily="49" charset="0"/>
              </a:defRPr>
            </a:lvl1pPr>
          </a:lstStyle>
          <a:p>
            <a:r>
              <a:rPr lang="en-US" dirty="0"/>
              <a:t>[</a:t>
            </a:r>
            <a:r>
              <a:rPr lang="en-US" dirty="0" err="1"/>
              <a:t>maxvertexcount</a:t>
            </a:r>
            <a:r>
              <a:rPr lang="en-US" dirty="0"/>
              <a:t>(4)]</a:t>
            </a:r>
          </a:p>
          <a:p>
            <a:r>
              <a:rPr lang="en-US" dirty="0"/>
              <a:t>void </a:t>
            </a:r>
            <a:r>
              <a:rPr lang="en-US" dirty="0" err="1"/>
              <a:t>gsBillboard</a:t>
            </a:r>
            <a:r>
              <a:rPr lang="en-US" dirty="0"/>
              <a:t>(point </a:t>
            </a:r>
            <a:r>
              <a:rPr lang="en-US" dirty="0" err="1"/>
              <a:t>VsosBillboard</a:t>
            </a:r>
            <a:r>
              <a:rPr lang="en-US" dirty="0"/>
              <a:t> input[1],</a:t>
            </a:r>
            <a:endParaRPr lang="hu-HU" dirty="0"/>
          </a:p>
          <a:p>
            <a:r>
              <a:rPr lang="hu-HU" dirty="0"/>
              <a:t>                 </a:t>
            </a:r>
            <a:r>
              <a:rPr lang="en-US" dirty="0" err="1"/>
              <a:t>inout</a:t>
            </a:r>
            <a:r>
              <a:rPr lang="en-US" dirty="0"/>
              <a:t> </a:t>
            </a:r>
            <a:r>
              <a:rPr lang="en-US" dirty="0" err="1"/>
              <a:t>TriangleStream</a:t>
            </a:r>
            <a:r>
              <a:rPr lang="en-US" dirty="0"/>
              <a:t>&lt;</a:t>
            </a:r>
            <a:r>
              <a:rPr lang="en-US" dirty="0" err="1"/>
              <a:t>GsosBillboard</a:t>
            </a:r>
            <a:r>
              <a:rPr lang="en-US" dirty="0"/>
              <a:t>&gt; stream)</a:t>
            </a:r>
            <a:r>
              <a:rPr lang="hu-HU" dirty="0"/>
              <a:t> </a:t>
            </a:r>
            <a:r>
              <a:rPr lang="en-US" dirty="0"/>
              <a:t>{</a:t>
            </a:r>
          </a:p>
          <a:p>
            <a:r>
              <a:rPr lang="en-US" dirty="0"/>
              <a:t>float4 </a:t>
            </a:r>
            <a:r>
              <a:rPr lang="en-US" dirty="0" err="1"/>
              <a:t>hndcPos</a:t>
            </a:r>
            <a:r>
              <a:rPr lang="en-US" dirty="0"/>
              <a:t>=</a:t>
            </a:r>
            <a:r>
              <a:rPr lang="hu-HU" dirty="0"/>
              <a:t> </a:t>
            </a:r>
            <a:r>
              <a:rPr lang="en-US" dirty="0" err="1"/>
              <a:t>mul</a:t>
            </a:r>
            <a:r>
              <a:rPr lang="en-US" dirty="0"/>
              <a:t>(float4(input[0].pos, 1),</a:t>
            </a:r>
            <a:r>
              <a:rPr lang="hu-HU" dirty="0"/>
              <a:t> </a:t>
            </a:r>
            <a:r>
              <a:rPr lang="en-US" dirty="0" err="1"/>
              <a:t>modelViewProjMatrix</a:t>
            </a:r>
            <a:r>
              <a:rPr lang="en-US" dirty="0"/>
              <a:t>);</a:t>
            </a:r>
          </a:p>
          <a:p>
            <a:r>
              <a:rPr lang="en-US" dirty="0" err="1"/>
              <a:t>GsosBillboard</a:t>
            </a:r>
            <a:r>
              <a:rPr lang="en-US" dirty="0"/>
              <a:t> output;</a:t>
            </a:r>
          </a:p>
          <a:p>
            <a:r>
              <a:rPr lang="en-US" dirty="0"/>
              <a:t>output.pos = </a:t>
            </a:r>
            <a:r>
              <a:rPr lang="en-US" dirty="0" err="1"/>
              <a:t>hndcPos</a:t>
            </a:r>
            <a:r>
              <a:rPr lang="en-US" dirty="0"/>
              <a:t>;</a:t>
            </a:r>
          </a:p>
          <a:p>
            <a:r>
              <a:rPr lang="en-US" dirty="0" err="1"/>
              <a:t>output.pos.x</a:t>
            </a:r>
            <a:r>
              <a:rPr lang="en-US" dirty="0"/>
              <a:t> += </a:t>
            </a:r>
            <a:r>
              <a:rPr lang="en-US" dirty="0" err="1"/>
              <a:t>billboardWidth</a:t>
            </a:r>
            <a:r>
              <a:rPr lang="en-US" dirty="0"/>
              <a:t>;</a:t>
            </a:r>
          </a:p>
          <a:p>
            <a:r>
              <a:rPr lang="en-US" dirty="0" err="1"/>
              <a:t>output.pos.y</a:t>
            </a:r>
            <a:r>
              <a:rPr lang="en-US" dirty="0"/>
              <a:t> += </a:t>
            </a:r>
            <a:r>
              <a:rPr lang="en-US" dirty="0" err="1"/>
              <a:t>billboardHeight</a:t>
            </a:r>
            <a:r>
              <a:rPr lang="en-US" dirty="0"/>
              <a:t>;</a:t>
            </a:r>
          </a:p>
          <a:p>
            <a:r>
              <a:rPr lang="en-US" dirty="0"/>
              <a:t>output.tex = float2(1, 0);</a:t>
            </a:r>
          </a:p>
          <a:p>
            <a:r>
              <a:rPr lang="en-US" dirty="0" err="1"/>
              <a:t>stream.Append</a:t>
            </a:r>
            <a:r>
              <a:rPr lang="en-US" dirty="0"/>
              <a:t>(output);</a:t>
            </a:r>
          </a:p>
          <a:p>
            <a:r>
              <a:rPr lang="en-US" sz="1000" dirty="0"/>
              <a:t>output.pos = </a:t>
            </a:r>
            <a:r>
              <a:rPr lang="en-US" sz="1000" dirty="0" err="1"/>
              <a:t>hndcPos</a:t>
            </a:r>
            <a:r>
              <a:rPr lang="en-US" sz="1000" dirty="0"/>
              <a:t>;</a:t>
            </a:r>
          </a:p>
          <a:p>
            <a:r>
              <a:rPr lang="en-US" sz="1000" dirty="0" err="1"/>
              <a:t>output.pos.x</a:t>
            </a:r>
            <a:r>
              <a:rPr lang="en-US" sz="1000" dirty="0"/>
              <a:t> += </a:t>
            </a:r>
            <a:r>
              <a:rPr lang="en-US" sz="1000" dirty="0" err="1"/>
              <a:t>billboardWidth</a:t>
            </a:r>
            <a:r>
              <a:rPr lang="en-US" sz="1000" dirty="0"/>
              <a:t>;</a:t>
            </a:r>
          </a:p>
          <a:p>
            <a:r>
              <a:rPr lang="en-US" sz="1000" dirty="0" err="1"/>
              <a:t>output.pos.y</a:t>
            </a:r>
            <a:r>
              <a:rPr lang="en-US" sz="1000" dirty="0"/>
              <a:t> -= </a:t>
            </a:r>
            <a:r>
              <a:rPr lang="en-US" sz="1000" dirty="0" err="1"/>
              <a:t>billboardHeight</a:t>
            </a:r>
            <a:r>
              <a:rPr lang="en-US" sz="1000" dirty="0"/>
              <a:t>;</a:t>
            </a:r>
          </a:p>
          <a:p>
            <a:r>
              <a:rPr lang="en-US" sz="1000" dirty="0"/>
              <a:t>output.tex = float2(1, 1);</a:t>
            </a:r>
          </a:p>
          <a:p>
            <a:r>
              <a:rPr lang="en-US" sz="1000" dirty="0" err="1"/>
              <a:t>stream.Append</a:t>
            </a:r>
            <a:r>
              <a:rPr lang="en-US" sz="1000" dirty="0"/>
              <a:t>(output);</a:t>
            </a:r>
          </a:p>
          <a:p>
            <a:r>
              <a:rPr lang="en-US" sz="1000" dirty="0"/>
              <a:t>output.pos = </a:t>
            </a:r>
            <a:r>
              <a:rPr lang="en-US" sz="1000" dirty="0" err="1"/>
              <a:t>hndcPos</a:t>
            </a:r>
            <a:r>
              <a:rPr lang="en-US" sz="1000" dirty="0"/>
              <a:t>;</a:t>
            </a:r>
          </a:p>
          <a:p>
            <a:r>
              <a:rPr lang="en-US" sz="1000" dirty="0" err="1"/>
              <a:t>output.pos.x</a:t>
            </a:r>
            <a:r>
              <a:rPr lang="en-US" sz="1000" dirty="0"/>
              <a:t> -= </a:t>
            </a:r>
            <a:r>
              <a:rPr lang="en-US" sz="1000" dirty="0" err="1"/>
              <a:t>billboardWidth</a:t>
            </a:r>
            <a:r>
              <a:rPr lang="en-US" sz="1000" dirty="0"/>
              <a:t>;</a:t>
            </a:r>
          </a:p>
          <a:p>
            <a:r>
              <a:rPr lang="en-US" sz="1000" dirty="0" err="1"/>
              <a:t>output.pos.y</a:t>
            </a:r>
            <a:r>
              <a:rPr lang="en-US" sz="1000" dirty="0"/>
              <a:t> += </a:t>
            </a:r>
            <a:r>
              <a:rPr lang="en-US" sz="1000" dirty="0" err="1"/>
              <a:t>billboardHeight</a:t>
            </a:r>
            <a:r>
              <a:rPr lang="en-US" sz="1000" dirty="0"/>
              <a:t>;</a:t>
            </a:r>
          </a:p>
          <a:p>
            <a:r>
              <a:rPr lang="en-US" sz="1000" dirty="0"/>
              <a:t>output.tex = float2(0, 0);</a:t>
            </a:r>
          </a:p>
          <a:p>
            <a:r>
              <a:rPr lang="en-US" sz="1000" dirty="0" err="1"/>
              <a:t>stream.Append</a:t>
            </a:r>
            <a:r>
              <a:rPr lang="en-US" sz="1000" dirty="0"/>
              <a:t>(output);</a:t>
            </a:r>
          </a:p>
          <a:p>
            <a:r>
              <a:rPr lang="en-US" sz="1000" dirty="0"/>
              <a:t>output.pos = </a:t>
            </a:r>
            <a:r>
              <a:rPr lang="en-US" sz="1000" dirty="0" err="1"/>
              <a:t>hndcPos</a:t>
            </a:r>
            <a:r>
              <a:rPr lang="en-US" sz="1000" dirty="0"/>
              <a:t>;</a:t>
            </a:r>
          </a:p>
          <a:p>
            <a:r>
              <a:rPr lang="en-US" sz="1000" dirty="0" err="1"/>
              <a:t>output.pos.x</a:t>
            </a:r>
            <a:r>
              <a:rPr lang="en-US" sz="1000" dirty="0"/>
              <a:t> -= </a:t>
            </a:r>
            <a:r>
              <a:rPr lang="en-US" sz="1000" dirty="0" err="1"/>
              <a:t>billboardWidth</a:t>
            </a:r>
            <a:r>
              <a:rPr lang="en-US" sz="1000" dirty="0"/>
              <a:t>;</a:t>
            </a:r>
          </a:p>
          <a:p>
            <a:r>
              <a:rPr lang="en-US" sz="1000" dirty="0" err="1"/>
              <a:t>output.pos.y</a:t>
            </a:r>
            <a:r>
              <a:rPr lang="en-US" sz="1000" dirty="0"/>
              <a:t> -= </a:t>
            </a:r>
            <a:r>
              <a:rPr lang="en-US" sz="1000" dirty="0" err="1"/>
              <a:t>billboardHeight</a:t>
            </a:r>
            <a:r>
              <a:rPr lang="en-US" sz="1000" dirty="0"/>
              <a:t>;</a:t>
            </a:r>
          </a:p>
          <a:p>
            <a:r>
              <a:rPr lang="en-US" sz="1000" dirty="0"/>
              <a:t>output.tex = float2(0, 1);</a:t>
            </a:r>
          </a:p>
          <a:p>
            <a:r>
              <a:rPr lang="en-US" sz="1000" dirty="0" err="1"/>
              <a:t>stream.Append</a:t>
            </a:r>
            <a:r>
              <a:rPr lang="en-US" sz="1000" dirty="0"/>
              <a:t>(output);</a:t>
            </a:r>
          </a:p>
          <a:p>
            <a:r>
              <a:rPr lang="en-US" dirty="0"/>
              <a:t>}</a:t>
            </a:r>
          </a:p>
        </p:txBody>
      </p:sp>
    </p:spTree>
    <p:extLst>
      <p:ext uri="{BB962C8B-B14F-4D97-AF65-F5344CB8AC3E}">
        <p14:creationId xmlns:p14="http://schemas.microsoft.com/office/powerpoint/2010/main" val="19962861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Elnyel</a:t>
            </a:r>
            <a:r>
              <a:rPr lang="hu-HU" dirty="0" smtClean="0"/>
              <a:t>ődés - absorption</a:t>
            </a:r>
            <a:endParaRPr lang="en-US" dirty="0"/>
          </a:p>
        </p:txBody>
      </p:sp>
      <p:pic>
        <p:nvPicPr>
          <p:cNvPr id="14" name="Picture 1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02743" y="2931806"/>
            <a:ext cx="5170968" cy="362153"/>
          </a:xfrm>
          <a:prstGeom prst="rect">
            <a:avLst/>
          </a:prstGeom>
        </p:spPr>
      </p:pic>
      <p:sp>
        <p:nvSpPr>
          <p:cNvPr id="5" name="Text Box 72"/>
          <p:cNvSpPr txBox="1">
            <a:spLocks noChangeArrowheads="1"/>
          </p:cNvSpPr>
          <p:nvPr/>
        </p:nvSpPr>
        <p:spPr bwMode="auto">
          <a:xfrm>
            <a:off x="2727510" y="4530163"/>
            <a:ext cx="2105546" cy="89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67866" tIns="33338" rIns="67866" bIns="33338">
            <a:spAutoFit/>
          </a:bodyPr>
          <a:lstStyle>
            <a:defPPr>
              <a:defRPr lang="en-US"/>
            </a:defPPr>
            <a:lvl1pPr>
              <a:defRPr sz="2400" b="0">
                <a:latin typeface="Whipsmart" panose="020B0502030203050204" pitchFamily="34" charset="0"/>
              </a:defRPr>
            </a:lvl1pPr>
            <a:lvl2pPr marL="742950" indent="-285750">
              <a:defRPr sz="2200" b="1">
                <a:latin typeface="Times New Roman" panose="02020603050405020304" pitchFamily="18" charset="0"/>
              </a:defRPr>
            </a:lvl2pPr>
            <a:lvl3pPr marL="1143000" indent="-228600">
              <a:defRPr sz="2200" b="1">
                <a:latin typeface="Times New Roman" panose="02020603050405020304" pitchFamily="18" charset="0"/>
              </a:defRPr>
            </a:lvl3pPr>
            <a:lvl4pPr marL="1600200" indent="-228600">
              <a:defRPr sz="2200" b="1">
                <a:latin typeface="Times New Roman" panose="02020603050405020304" pitchFamily="18" charset="0"/>
              </a:defRPr>
            </a:lvl4pPr>
            <a:lvl5pPr marL="2057400" indent="-228600">
              <a:defRPr sz="2200" b="1">
                <a:latin typeface="Times New Roman" panose="02020603050405020304" pitchFamily="18" charset="0"/>
              </a:defRPr>
            </a:lvl5pPr>
            <a:lvl6pPr marL="2514600" indent="-228600" eaLnBrk="0" fontAlgn="base" hangingPunct="0">
              <a:spcBef>
                <a:spcPct val="0"/>
              </a:spcBef>
              <a:spcAft>
                <a:spcPct val="0"/>
              </a:spcAft>
              <a:defRPr sz="2200" b="1">
                <a:latin typeface="Times New Roman" panose="02020603050405020304" pitchFamily="18" charset="0"/>
              </a:defRPr>
            </a:lvl6pPr>
            <a:lvl7pPr marL="2971800" indent="-228600" eaLnBrk="0" fontAlgn="base" hangingPunct="0">
              <a:spcBef>
                <a:spcPct val="0"/>
              </a:spcBef>
              <a:spcAft>
                <a:spcPct val="0"/>
              </a:spcAft>
              <a:defRPr sz="2200" b="1">
                <a:latin typeface="Times New Roman" panose="02020603050405020304" pitchFamily="18" charset="0"/>
              </a:defRPr>
            </a:lvl7pPr>
            <a:lvl8pPr marL="3429000" indent="-228600" eaLnBrk="0" fontAlgn="base" hangingPunct="0">
              <a:spcBef>
                <a:spcPct val="0"/>
              </a:spcBef>
              <a:spcAft>
                <a:spcPct val="0"/>
              </a:spcAft>
              <a:defRPr sz="2200" b="1">
                <a:latin typeface="Times New Roman" panose="02020603050405020304" pitchFamily="18" charset="0"/>
              </a:defRPr>
            </a:lvl8pPr>
            <a:lvl9pPr marL="3886200" indent="-228600" eaLnBrk="0" fontAlgn="base" hangingPunct="0">
              <a:spcBef>
                <a:spcPct val="0"/>
              </a:spcBef>
              <a:spcAft>
                <a:spcPct val="0"/>
              </a:spcAft>
              <a:defRPr sz="2200" b="1">
                <a:latin typeface="Times New Roman" panose="02020603050405020304" pitchFamily="18" charset="0"/>
              </a:defRPr>
            </a:lvl9pPr>
          </a:lstStyle>
          <a:p>
            <a:pPr algn="ctr"/>
            <a:r>
              <a:rPr lang="en-US" altLang="en-US" sz="1800" dirty="0" err="1"/>
              <a:t>elnyel</a:t>
            </a:r>
            <a:r>
              <a:rPr lang="hu-HU" altLang="en-US" sz="1800" dirty="0"/>
              <a:t>ődési tényező</a:t>
            </a:r>
          </a:p>
          <a:p>
            <a:pPr algn="ctr"/>
            <a:r>
              <a:rPr lang="hu-HU" altLang="en-US" sz="1800" dirty="0"/>
              <a:t>absorption coefficient</a:t>
            </a:r>
          </a:p>
          <a:p>
            <a:pPr algn="ctr"/>
            <a:r>
              <a:rPr lang="en-US" altLang="en-US" sz="1800" dirty="0"/>
              <a:t>[m</a:t>
            </a:r>
            <a:r>
              <a:rPr lang="en-US" altLang="en-US" sz="1800" baseline="30000" dirty="0"/>
              <a:t>-1</a:t>
            </a:r>
            <a:r>
              <a:rPr lang="en-US" altLang="en-US" sz="1800" dirty="0"/>
              <a:t>]</a:t>
            </a:r>
            <a:endParaRPr lang="hu-HU" altLang="en-US" sz="1800" dirty="0"/>
          </a:p>
        </p:txBody>
      </p:sp>
      <p:cxnSp>
        <p:nvCxnSpPr>
          <p:cNvPr id="6" name="Elbow Connector 5"/>
          <p:cNvCxnSpPr/>
          <p:nvPr/>
        </p:nvCxnSpPr>
        <p:spPr>
          <a:xfrm rot="5400000" flipH="1" flipV="1">
            <a:off x="3520130" y="3678319"/>
            <a:ext cx="1276209" cy="507491"/>
          </a:xfrm>
          <a:prstGeom prst="bentConnector3">
            <a:avLst>
              <a:gd name="adj1" fmla="val 50000"/>
            </a:avLst>
          </a:pr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739274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hu-HU"/>
              <a:t>Plakát </a:t>
            </a:r>
            <a:r>
              <a:rPr lang="en-US"/>
              <a:t>[billboard]</a:t>
            </a:r>
          </a:p>
        </p:txBody>
      </p:sp>
      <p:sp>
        <p:nvSpPr>
          <p:cNvPr id="110595" name="Rectangle 3"/>
          <p:cNvSpPr>
            <a:spLocks noGrp="1" noChangeArrowheads="1"/>
          </p:cNvSpPr>
          <p:nvPr>
            <p:ph type="body" idx="1"/>
          </p:nvPr>
        </p:nvSpPr>
        <p:spPr/>
        <p:txBody>
          <a:bodyPr/>
          <a:lstStyle/>
          <a:p>
            <a:r>
              <a:rPr lang="en-US"/>
              <a:t>sprite mindig teljesen a kamera fele n</a:t>
            </a:r>
            <a:r>
              <a:rPr lang="hu-HU"/>
              <a:t>éz</a:t>
            </a:r>
          </a:p>
          <a:p>
            <a:r>
              <a:rPr lang="hu-HU"/>
              <a:t>a plakát is egy textúrázott quad</a:t>
            </a:r>
          </a:p>
          <a:p>
            <a:pPr lvl="1"/>
            <a:r>
              <a:rPr lang="hu-HU"/>
              <a:t>lehet statikus</a:t>
            </a:r>
          </a:p>
          <a:p>
            <a:pPr lvl="1"/>
            <a:r>
              <a:rPr lang="hu-HU"/>
              <a:t>foroghat 1 tengely körül</a:t>
            </a:r>
          </a:p>
          <a:p>
            <a:pPr lvl="1"/>
            <a:r>
              <a:rPr lang="hu-HU"/>
              <a:t>illeszkedhet felületre stb.</a:t>
            </a:r>
          </a:p>
          <a:p>
            <a:r>
              <a:rPr lang="hu-HU"/>
              <a:t>billboard általánosabb, mint a sprite</a:t>
            </a:r>
            <a:endParaRPr lang="en-US"/>
          </a:p>
        </p:txBody>
      </p:sp>
    </p:spTree>
    <p:extLst>
      <p:ext uri="{BB962C8B-B14F-4D97-AF65-F5344CB8AC3E}">
        <p14:creationId xmlns:p14="http://schemas.microsoft.com/office/powerpoint/2010/main" val="1607792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hu-HU"/>
              <a:t>Statikus plakát</a:t>
            </a:r>
            <a:endParaRPr lang="en-US"/>
          </a:p>
        </p:txBody>
      </p:sp>
      <p:sp>
        <p:nvSpPr>
          <p:cNvPr id="111619" name="Rectangle 3"/>
          <p:cNvSpPr>
            <a:spLocks noGrp="1" noChangeArrowheads="1"/>
          </p:cNvSpPr>
          <p:nvPr>
            <p:ph type="body" idx="1"/>
          </p:nvPr>
        </p:nvSpPr>
        <p:spPr/>
        <p:txBody>
          <a:bodyPr/>
          <a:lstStyle/>
          <a:p>
            <a:r>
              <a:rPr lang="hu-HU"/>
              <a:t>3D objektumok megjelenítésére önmagában gyenge, ha rossz irányból nézünk rá</a:t>
            </a:r>
          </a:p>
          <a:p>
            <a:r>
              <a:rPr lang="hu-HU"/>
              <a:t>sok felületből már meggyőző modell lehet </a:t>
            </a:r>
            <a:endParaRPr lang="en-US"/>
          </a:p>
          <a:p>
            <a:r>
              <a:rPr lang="en-US"/>
              <a:t>plak</a:t>
            </a:r>
            <a:r>
              <a:rPr lang="hu-HU"/>
              <a:t>átfelhő </a:t>
            </a:r>
            <a:r>
              <a:rPr lang="en-US"/>
              <a:t>[billboard</a:t>
            </a:r>
            <a:r>
              <a:rPr lang="hu-HU"/>
              <a:t> cloud</a:t>
            </a:r>
            <a:r>
              <a:rPr lang="en-US"/>
              <a:t>]</a:t>
            </a:r>
          </a:p>
        </p:txBody>
      </p:sp>
      <p:pic>
        <p:nvPicPr>
          <p:cNvPr id="2050" name="Picture 2"/>
          <p:cNvPicPr>
            <a:picLocks noChangeAspect="1" noChangeArrowheads="1"/>
          </p:cNvPicPr>
          <p:nvPr/>
        </p:nvPicPr>
        <p:blipFill>
          <a:blip r:embed="rId2" cstate="print"/>
          <a:srcRect/>
          <a:stretch>
            <a:fillRect/>
          </a:stretch>
        </p:blipFill>
        <p:spPr bwMode="auto">
          <a:xfrm>
            <a:off x="34504" y="3896874"/>
            <a:ext cx="2892725" cy="2892725"/>
          </a:xfrm>
          <a:prstGeom prst="rect">
            <a:avLst/>
          </a:prstGeom>
          <a:noFill/>
          <a:ln w="9525">
            <a:noFill/>
            <a:miter lim="800000"/>
            <a:headEnd/>
            <a:tailEnd/>
          </a:ln>
        </p:spPr>
      </p:pic>
      <p:pic>
        <p:nvPicPr>
          <p:cNvPr id="1026" name="Picture 2" descr="Képtalálat a következőre: „billboard-cloud”"/>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996244" y="4141648"/>
            <a:ext cx="6096000" cy="264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1084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hu-HU"/>
              <a:t>Tengely körül forgó plakát</a:t>
            </a:r>
            <a:endParaRPr lang="en-US"/>
          </a:p>
        </p:txBody>
      </p:sp>
      <p:sp>
        <p:nvSpPr>
          <p:cNvPr id="112643" name="Rectangle 3"/>
          <p:cNvSpPr>
            <a:spLocks noGrp="1" noChangeArrowheads="1"/>
          </p:cNvSpPr>
          <p:nvPr>
            <p:ph type="body" idx="1"/>
          </p:nvPr>
        </p:nvSpPr>
        <p:spPr/>
        <p:txBody>
          <a:bodyPr/>
          <a:lstStyle/>
          <a:p>
            <a:r>
              <a:rPr lang="hu-HU"/>
              <a:t>tipikus alkalmazás: fák</a:t>
            </a:r>
            <a:endParaRPr lang="en-US"/>
          </a:p>
        </p:txBody>
      </p:sp>
      <p:pic>
        <p:nvPicPr>
          <p:cNvPr id="1026" name="Picture 2"/>
          <p:cNvPicPr>
            <a:picLocks noChangeAspect="1" noChangeArrowheads="1"/>
          </p:cNvPicPr>
          <p:nvPr/>
        </p:nvPicPr>
        <p:blipFill>
          <a:blip r:embed="rId2" cstate="print"/>
          <a:srcRect/>
          <a:stretch>
            <a:fillRect/>
          </a:stretch>
        </p:blipFill>
        <p:spPr bwMode="auto">
          <a:xfrm>
            <a:off x="1853242" y="2544792"/>
            <a:ext cx="5289430" cy="3967073"/>
          </a:xfrm>
          <a:prstGeom prst="rect">
            <a:avLst/>
          </a:prstGeom>
          <a:noFill/>
          <a:ln w="9525">
            <a:noFill/>
            <a:miter lim="800000"/>
            <a:headEnd/>
            <a:tailEnd/>
          </a:ln>
        </p:spPr>
      </p:pic>
    </p:spTree>
    <p:extLst>
      <p:ext uri="{BB962C8B-B14F-4D97-AF65-F5344CB8AC3E}">
        <p14:creationId xmlns:p14="http://schemas.microsoft.com/office/powerpoint/2010/main" val="36026203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hu-HU"/>
              <a:t>Részecske-rendszer</a:t>
            </a:r>
            <a:endParaRPr lang="en-US"/>
          </a:p>
        </p:txBody>
      </p:sp>
      <p:sp>
        <p:nvSpPr>
          <p:cNvPr id="113667" name="Rectangle 3"/>
          <p:cNvSpPr>
            <a:spLocks noGrp="1" noChangeArrowheads="1"/>
          </p:cNvSpPr>
          <p:nvPr>
            <p:ph type="body" idx="1"/>
          </p:nvPr>
        </p:nvSpPr>
        <p:spPr/>
        <p:txBody>
          <a:bodyPr/>
          <a:lstStyle/>
          <a:p>
            <a:r>
              <a:rPr lang="hu-HU"/>
              <a:t>térfogati jelenségek</a:t>
            </a:r>
          </a:p>
          <a:p>
            <a:pPr lvl="1"/>
            <a:r>
              <a:rPr lang="hu-HU"/>
              <a:t>pl. tűz, füst, köd, por, sugárhajtómű</a:t>
            </a:r>
          </a:p>
          <a:p>
            <a:pPr lvl="1"/>
            <a:r>
              <a:rPr lang="hu-HU"/>
              <a:t>bonyolult fizika, áramlás-szimuláció, Navier-Stokes difegyenlet helyett</a:t>
            </a:r>
          </a:p>
          <a:p>
            <a:pPr lvl="1"/>
            <a:r>
              <a:rPr lang="hu-HU"/>
              <a:t>szimuláljuk néhány részecske útját az áramlásban egyszerű szabályok alapján</a:t>
            </a:r>
          </a:p>
          <a:p>
            <a:pPr lvl="1"/>
            <a:r>
              <a:rPr lang="hu-HU"/>
              <a:t>jelenítsük meg őket mint felhőcskéket</a:t>
            </a:r>
          </a:p>
          <a:p>
            <a:pPr lvl="1"/>
            <a:r>
              <a:rPr lang="hu-HU"/>
              <a:t>áttetsző, textúrázott plakátokkal</a:t>
            </a:r>
          </a:p>
          <a:p>
            <a:pPr lvl="2"/>
            <a:r>
              <a:rPr lang="hu-HU"/>
              <a:t>billboard </a:t>
            </a:r>
            <a:r>
              <a:rPr lang="en-US"/>
              <a:t>+ blending</a:t>
            </a:r>
            <a:r>
              <a:rPr lang="en-US">
                <a:solidFill>
                  <a:schemeClr val="hlink"/>
                </a:solidFill>
              </a:rPr>
              <a:t> + instancing [sok ugyanolyan geometria]</a:t>
            </a:r>
          </a:p>
        </p:txBody>
      </p:sp>
    </p:spTree>
    <p:extLst>
      <p:ext uri="{BB962C8B-B14F-4D97-AF65-F5344CB8AC3E}">
        <p14:creationId xmlns:p14="http://schemas.microsoft.com/office/powerpoint/2010/main" val="25555187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t>R</a:t>
            </a:r>
            <a:r>
              <a:rPr lang="hu-HU"/>
              <a:t>észecskék életciklusa</a:t>
            </a:r>
            <a:endParaRPr lang="en-US"/>
          </a:p>
        </p:txBody>
      </p:sp>
      <p:sp>
        <p:nvSpPr>
          <p:cNvPr id="114691" name="Rectangle 3"/>
          <p:cNvSpPr>
            <a:spLocks noGrp="1" noChangeArrowheads="1"/>
          </p:cNvSpPr>
          <p:nvPr>
            <p:ph type="body" idx="1"/>
          </p:nvPr>
        </p:nvSpPr>
        <p:spPr/>
        <p:txBody>
          <a:bodyPr/>
          <a:lstStyle/>
          <a:p>
            <a:r>
              <a:rPr lang="hu-HU"/>
              <a:t>születés</a:t>
            </a:r>
          </a:p>
          <a:p>
            <a:pPr lvl="1"/>
            <a:r>
              <a:rPr lang="hu-HU"/>
              <a:t>emitter: pontszerű, vonalas, sík, térfogat</a:t>
            </a:r>
          </a:p>
          <a:p>
            <a:r>
              <a:rPr lang="hu-HU"/>
              <a:t>jellemzők</a:t>
            </a:r>
          </a:p>
          <a:p>
            <a:pPr lvl="1"/>
            <a:r>
              <a:rPr lang="hu-HU"/>
              <a:t>pozíció, sebesség, életkor, </a:t>
            </a:r>
            <a:r>
              <a:rPr lang="hu-HU">
                <a:solidFill>
                  <a:schemeClr val="hlink"/>
                </a:solidFill>
              </a:rPr>
              <a:t>méret, szín, átlátszóság</a:t>
            </a:r>
          </a:p>
          <a:p>
            <a:r>
              <a:rPr lang="hu-HU"/>
              <a:t>hatások</a:t>
            </a:r>
          </a:p>
          <a:p>
            <a:pPr lvl="1"/>
            <a:r>
              <a:rPr lang="hu-HU"/>
              <a:t>effector: szél, felhajtóerő, turbulencia, gravitáció</a:t>
            </a:r>
          </a:p>
          <a:p>
            <a:r>
              <a:rPr lang="hu-HU"/>
              <a:t>halál</a:t>
            </a:r>
            <a:endParaRPr lang="en-US"/>
          </a:p>
        </p:txBody>
      </p:sp>
    </p:spTree>
    <p:extLst>
      <p:ext uri="{BB962C8B-B14F-4D97-AF65-F5344CB8AC3E}">
        <p14:creationId xmlns:p14="http://schemas.microsoft.com/office/powerpoint/2010/main" val="20405495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dirty="0" smtClean="0"/>
              <a:t>R</a:t>
            </a:r>
            <a:r>
              <a:rPr lang="hu-HU" dirty="0" err="1" smtClean="0"/>
              <a:t>észecskerendszer</a:t>
            </a:r>
            <a:r>
              <a:rPr lang="hu-HU" dirty="0" smtClean="0"/>
              <a:t> és </a:t>
            </a:r>
            <a:r>
              <a:rPr lang="hu-HU" dirty="0" err="1" smtClean="0"/>
              <a:t>pontprimitívek</a:t>
            </a:r>
            <a:endParaRPr lang="en-US" dirty="0"/>
          </a:p>
        </p:txBody>
      </p:sp>
      <p:sp>
        <p:nvSpPr>
          <p:cNvPr id="115715" name="Text Box 3"/>
          <p:cNvSpPr txBox="1">
            <a:spLocks noChangeArrowheads="1"/>
          </p:cNvSpPr>
          <p:nvPr/>
        </p:nvSpPr>
        <p:spPr bwMode="auto">
          <a:xfrm>
            <a:off x="533400" y="1752600"/>
            <a:ext cx="5965095" cy="4801314"/>
          </a:xfrm>
          <a:prstGeom prst="rect">
            <a:avLst/>
          </a:prstGeom>
          <a:solidFill>
            <a:schemeClr val="accent4">
              <a:lumMod val="20000"/>
              <a:lumOff val="80000"/>
            </a:schemeClr>
          </a:solidFill>
          <a:ln w="12700">
            <a:solidFill>
              <a:schemeClr val="tx1"/>
            </a:solidFill>
            <a:miter lim="800000"/>
            <a:headEnd/>
            <a:tailEnd type="none" w="lg" len="med"/>
          </a:ln>
          <a:effectLst/>
        </p:spPr>
        <p:txBody>
          <a:bodyPr wrap="none">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smtClean="0"/>
              <a:t>struct</a:t>
            </a:r>
            <a:r>
              <a:rPr lang="en-US" dirty="0" smtClean="0"/>
              <a:t> </a:t>
            </a:r>
            <a:r>
              <a:rPr lang="en-US" dirty="0"/>
              <a:t>Particle</a:t>
            </a:r>
          </a:p>
          <a:p>
            <a:r>
              <a:rPr lang="en-US" dirty="0"/>
              <a:t>{</a:t>
            </a:r>
          </a:p>
          <a:p>
            <a:pPr lvl="1"/>
            <a:r>
              <a:rPr lang="en-US" dirty="0">
                <a:latin typeface="Consolas" panose="020B0609020204030204" pitchFamily="49" charset="0"/>
                <a:cs typeface="Consolas" panose="020B0609020204030204" pitchFamily="49" charset="0"/>
              </a:rPr>
              <a:t>Egg::Math::float3 position;</a:t>
            </a:r>
          </a:p>
          <a:p>
            <a:pPr lvl="1"/>
            <a:r>
              <a:rPr lang="en-US" dirty="0">
                <a:latin typeface="Consolas" panose="020B0609020204030204" pitchFamily="49" charset="0"/>
                <a:cs typeface="Consolas" panose="020B0609020204030204" pitchFamily="49" charset="0"/>
              </a:rPr>
              <a:t>Egg::Math::float3 velocity;</a:t>
            </a:r>
          </a:p>
          <a:p>
            <a:pPr lvl="1"/>
            <a:r>
              <a:rPr lang="en-US" dirty="0">
                <a:latin typeface="Consolas" panose="020B0609020204030204" pitchFamily="49" charset="0"/>
                <a:cs typeface="Consolas" panose="020B0609020204030204" pitchFamily="49" charset="0"/>
              </a:rPr>
              <a:t>float lifespan;</a:t>
            </a:r>
          </a:p>
          <a:p>
            <a:pPr lvl="1"/>
            <a:r>
              <a:rPr lang="en-US" dirty="0">
                <a:latin typeface="Consolas" panose="020B0609020204030204" pitchFamily="49" charset="0"/>
                <a:cs typeface="Consolas" panose="020B0609020204030204" pitchFamily="49" charset="0"/>
              </a:rPr>
              <a:t>float age;</a:t>
            </a:r>
          </a:p>
          <a:p>
            <a:pPr lvl="1"/>
            <a:r>
              <a:rPr lang="en-US" dirty="0">
                <a:latin typeface="Consolas" panose="020B0609020204030204" pitchFamily="49" charset="0"/>
                <a:cs typeface="Consolas" panose="020B0609020204030204" pitchFamily="49" charset="0"/>
              </a:rPr>
              <a:t>Particle() { reborn(); }</a:t>
            </a:r>
            <a:endParaRPr lang="hu-HU" dirty="0">
              <a:latin typeface="Consolas" panose="020B0609020204030204" pitchFamily="49" charset="0"/>
              <a:cs typeface="Consolas" panose="020B0609020204030204" pitchFamily="49" charset="0"/>
            </a:endParaRPr>
          </a:p>
          <a:p>
            <a:pPr lvl="1"/>
            <a:r>
              <a:rPr lang="en-US" dirty="0">
                <a:latin typeface="Consolas" panose="020B0609020204030204" pitchFamily="49" charset="0"/>
                <a:cs typeface="Consolas" panose="020B0609020204030204" pitchFamily="49" charset="0"/>
              </a:rPr>
              <a:t>void reborn() {</a:t>
            </a:r>
            <a:r>
              <a:rPr lang="hu-HU" dirty="0">
                <a:latin typeface="Consolas" panose="020B0609020204030204" pitchFamily="49" charset="0"/>
                <a:cs typeface="Consolas" panose="020B0609020204030204" pitchFamily="49" charset="0"/>
              </a:rPr>
              <a:t> /*</a:t>
            </a:r>
            <a:r>
              <a:rPr lang="hu-HU" dirty="0" err="1">
                <a:latin typeface="Consolas" panose="020B0609020204030204" pitchFamily="49" charset="0"/>
                <a:cs typeface="Consolas" panose="020B0609020204030204" pitchFamily="49" charset="0"/>
              </a:rPr>
              <a:t>init</a:t>
            </a:r>
            <a:r>
              <a:rPr lang="hu-HU" dirty="0">
                <a:latin typeface="Consolas" panose="020B0609020204030204" pitchFamily="49" charset="0"/>
                <a:cs typeface="Consolas" panose="020B0609020204030204" pitchFamily="49" charset="0"/>
              </a:rPr>
              <a:t>, </a:t>
            </a:r>
            <a:r>
              <a:rPr lang="hu-HU" dirty="0" err="1">
                <a:latin typeface="Consolas" panose="020B0609020204030204" pitchFamily="49" charset="0"/>
                <a:cs typeface="Consolas" panose="020B0609020204030204" pitchFamily="49" charset="0"/>
              </a:rPr>
              <a:t>emitter</a:t>
            </a:r>
            <a:r>
              <a:rPr lang="hu-HU" dirty="0">
                <a:latin typeface="Consolas" panose="020B0609020204030204" pitchFamily="49" charset="0"/>
                <a:cs typeface="Consolas" panose="020B0609020204030204" pitchFamily="49" charset="0"/>
              </a:rPr>
              <a:t> logika*/ </a:t>
            </a:r>
            <a:r>
              <a:rPr lang="en-US" dirty="0">
                <a:latin typeface="Consolas" panose="020B0609020204030204" pitchFamily="49" charset="0"/>
                <a:cs typeface="Consolas" panose="020B0609020204030204" pitchFamily="49" charset="0"/>
              </a:rPr>
              <a:t>}</a:t>
            </a:r>
          </a:p>
          <a:p>
            <a:pPr lvl="1"/>
            <a:r>
              <a:rPr lang="en-US" dirty="0">
                <a:latin typeface="Consolas" panose="020B0609020204030204" pitchFamily="49" charset="0"/>
                <a:cs typeface="Consolas" panose="020B0609020204030204" pitchFamily="49" charset="0"/>
              </a:rPr>
              <a:t>void move(float </a:t>
            </a:r>
            <a:r>
              <a:rPr lang="en-US" dirty="0" err="1">
                <a:latin typeface="Consolas" panose="020B0609020204030204" pitchFamily="49" charset="0"/>
                <a:cs typeface="Consolas" panose="020B0609020204030204" pitchFamily="49" charset="0"/>
              </a:rPr>
              <a:t>dt</a:t>
            </a:r>
            <a:r>
              <a:rPr lang="en-US" dirty="0">
                <a:latin typeface="Consolas" panose="020B0609020204030204" pitchFamily="49" charset="0"/>
                <a:cs typeface="Consolas" panose="020B0609020204030204" pitchFamily="49" charset="0"/>
              </a:rPr>
              <a:t>)</a:t>
            </a:r>
            <a:r>
              <a:rPr lang="hu-HU"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a:t>
            </a:r>
          </a:p>
          <a:p>
            <a:pPr lvl="1"/>
            <a:r>
              <a:rPr lang="hu-HU"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position +=</a:t>
            </a:r>
            <a:r>
              <a:rPr lang="hu-HU"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velocity * </a:t>
            </a:r>
            <a:r>
              <a:rPr lang="en-US" dirty="0" err="1">
                <a:latin typeface="Consolas" panose="020B0609020204030204" pitchFamily="49" charset="0"/>
                <a:cs typeface="Consolas" panose="020B0609020204030204" pitchFamily="49" charset="0"/>
              </a:rPr>
              <a:t>dt</a:t>
            </a:r>
            <a:r>
              <a:rPr lang="en-US" dirty="0">
                <a:latin typeface="Consolas" panose="020B0609020204030204" pitchFamily="49" charset="0"/>
                <a:cs typeface="Consolas" panose="020B0609020204030204" pitchFamily="49" charset="0"/>
              </a:rPr>
              <a:t>;</a:t>
            </a:r>
          </a:p>
          <a:p>
            <a:pPr lvl="1"/>
            <a:r>
              <a:rPr lang="hu-HU"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age += </a:t>
            </a:r>
            <a:r>
              <a:rPr lang="en-US" dirty="0" err="1">
                <a:latin typeface="Consolas" panose="020B0609020204030204" pitchFamily="49" charset="0"/>
                <a:cs typeface="Consolas" panose="020B0609020204030204" pitchFamily="49" charset="0"/>
              </a:rPr>
              <a:t>dt</a:t>
            </a:r>
            <a:r>
              <a:rPr lang="en-US" dirty="0">
                <a:latin typeface="Consolas" panose="020B0609020204030204" pitchFamily="49" charset="0"/>
                <a:cs typeface="Consolas" panose="020B0609020204030204" pitchFamily="49" charset="0"/>
              </a:rPr>
              <a:t>;</a:t>
            </a:r>
          </a:p>
          <a:p>
            <a:pPr lvl="1"/>
            <a:r>
              <a:rPr lang="hu-HU"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if(age &gt; lifespan)</a:t>
            </a:r>
            <a:r>
              <a:rPr lang="hu-HU"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reborn();</a:t>
            </a:r>
          </a:p>
          <a:p>
            <a:pPr lvl="1"/>
            <a:r>
              <a:rPr lang="en-US" dirty="0">
                <a:latin typeface="Consolas" panose="020B0609020204030204" pitchFamily="49" charset="0"/>
                <a:cs typeface="Consolas" panose="020B0609020204030204" pitchFamily="49" charset="0"/>
              </a:rPr>
              <a:t>}</a:t>
            </a:r>
          </a:p>
          <a:p>
            <a:r>
              <a:rPr lang="en-US" dirty="0" smtClean="0"/>
              <a:t>};</a:t>
            </a:r>
            <a:endParaRPr lang="hu-HU" dirty="0"/>
          </a:p>
          <a:p>
            <a:r>
              <a:rPr lang="hu-HU" dirty="0" err="1"/>
              <a:t>std</a:t>
            </a:r>
            <a:r>
              <a:rPr lang="hu-HU" dirty="0"/>
              <a:t>::</a:t>
            </a:r>
            <a:r>
              <a:rPr lang="hu-HU" dirty="0" err="1"/>
              <a:t>vector</a:t>
            </a:r>
            <a:r>
              <a:rPr lang="hu-HU" dirty="0"/>
              <a:t>&lt;</a:t>
            </a:r>
            <a:r>
              <a:rPr lang="hu-HU" dirty="0" err="1"/>
              <a:t>Particle</a:t>
            </a:r>
            <a:r>
              <a:rPr lang="hu-HU" dirty="0"/>
              <a:t>&gt; </a:t>
            </a:r>
            <a:r>
              <a:rPr lang="hu-HU" dirty="0" err="1"/>
              <a:t>particles</a:t>
            </a:r>
            <a:r>
              <a:rPr lang="hu-HU" dirty="0"/>
              <a:t>;</a:t>
            </a:r>
          </a:p>
          <a:p>
            <a:endParaRPr lang="hu-HU" dirty="0"/>
          </a:p>
          <a:p>
            <a:r>
              <a:rPr lang="en-US" dirty="0"/>
              <a:t>Egg::Mesh::</a:t>
            </a:r>
            <a:r>
              <a:rPr lang="en-US" dirty="0" err="1" smtClean="0"/>
              <a:t>ShadedP</a:t>
            </a:r>
            <a:r>
              <a:rPr lang="en-US" dirty="0" smtClean="0"/>
              <a:t> </a:t>
            </a:r>
            <a:r>
              <a:rPr lang="en-US" dirty="0" err="1"/>
              <a:t>fireBillboardSet</a:t>
            </a:r>
            <a:r>
              <a:rPr lang="en-US" dirty="0"/>
              <a:t>;</a:t>
            </a:r>
          </a:p>
        </p:txBody>
      </p:sp>
    </p:spTree>
    <p:extLst>
      <p:ext uri="{BB962C8B-B14F-4D97-AF65-F5344CB8AC3E}">
        <p14:creationId xmlns:p14="http://schemas.microsoft.com/office/powerpoint/2010/main" val="9110248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hu-HU" dirty="0" smtClean="0"/>
              <a:t>Input </a:t>
            </a:r>
            <a:r>
              <a:rPr lang="hu-HU" dirty="0" err="1" smtClean="0"/>
              <a:t>element</a:t>
            </a:r>
            <a:r>
              <a:rPr lang="hu-HU" dirty="0" smtClean="0"/>
              <a:t> </a:t>
            </a:r>
            <a:r>
              <a:rPr lang="hu-HU" dirty="0" err="1" smtClean="0"/>
              <a:t>desc</a:t>
            </a:r>
            <a:endParaRPr lang="en-US" dirty="0"/>
          </a:p>
        </p:txBody>
      </p:sp>
      <p:sp>
        <p:nvSpPr>
          <p:cNvPr id="115715" name="Text Box 3"/>
          <p:cNvSpPr txBox="1">
            <a:spLocks noChangeArrowheads="1"/>
          </p:cNvSpPr>
          <p:nvPr/>
        </p:nvSpPr>
        <p:spPr bwMode="auto">
          <a:xfrm>
            <a:off x="228600" y="1447800"/>
            <a:ext cx="8416086" cy="2585323"/>
          </a:xfrm>
          <a:prstGeom prst="rect">
            <a:avLst/>
          </a:prstGeom>
          <a:solidFill>
            <a:schemeClr val="accent4">
              <a:lumMod val="20000"/>
              <a:lumOff val="80000"/>
            </a:schemeClr>
          </a:solidFill>
          <a:ln w="12700">
            <a:solidFill>
              <a:schemeClr val="tx1"/>
            </a:solidFill>
            <a:miter lim="800000"/>
            <a:headEnd/>
            <a:tailEnd type="none" w="lg" len="med"/>
          </a:ln>
          <a:effectLst/>
        </p:spPr>
        <p:txBody>
          <a:bodyPr wrap="none">
            <a:spAutoFit/>
          </a:bodyPr>
          <a:lstStyle>
            <a:defPPr>
              <a:defRPr lang="en-US"/>
            </a:defPPr>
            <a:lvl1pPr>
              <a:defRPr>
                <a:latin typeface="Consolas" panose="020B0609020204030204" pitchFamily="49" charset="0"/>
                <a:cs typeface="Consolas" panose="020B0609020204030204" pitchFamily="49" charset="0"/>
              </a:defRPr>
            </a:lvl1pPr>
          </a:lstStyle>
          <a:p>
            <a:r>
              <a:rPr lang="en-US" dirty="0"/>
              <a:t>D3D11_INPUT_ELEMENT_DESC </a:t>
            </a:r>
            <a:r>
              <a:rPr lang="en-US" dirty="0" err="1"/>
              <a:t>particleElements</a:t>
            </a:r>
            <a:r>
              <a:rPr lang="en-US" dirty="0"/>
              <a:t>[3];</a:t>
            </a:r>
          </a:p>
          <a:p>
            <a:r>
              <a:rPr lang="en-US" dirty="0" err="1"/>
              <a:t>particleElements</a:t>
            </a:r>
            <a:r>
              <a:rPr lang="en-US" dirty="0"/>
              <a:t>[0].</a:t>
            </a:r>
            <a:r>
              <a:rPr lang="en-US" dirty="0" err="1"/>
              <a:t>AlignedByteOffset</a:t>
            </a:r>
            <a:r>
              <a:rPr lang="en-US" dirty="0"/>
              <a:t> =</a:t>
            </a:r>
          </a:p>
          <a:p>
            <a:r>
              <a:rPr lang="en-US" dirty="0" err="1"/>
              <a:t>offsetof</a:t>
            </a:r>
            <a:r>
              <a:rPr lang="en-US" dirty="0"/>
              <a:t>(Particle, position);</a:t>
            </a:r>
          </a:p>
          <a:p>
            <a:r>
              <a:rPr lang="en-US" dirty="0" err="1"/>
              <a:t>particleElements</a:t>
            </a:r>
            <a:r>
              <a:rPr lang="en-US" dirty="0"/>
              <a:t>[0].Format = DXGI_FORMAT_R32G32B32_FLOAT;</a:t>
            </a:r>
          </a:p>
          <a:p>
            <a:r>
              <a:rPr lang="en-US" dirty="0" err="1"/>
              <a:t>particleElements</a:t>
            </a:r>
            <a:r>
              <a:rPr lang="en-US" dirty="0"/>
              <a:t>[0].</a:t>
            </a:r>
            <a:r>
              <a:rPr lang="en-US" dirty="0" err="1"/>
              <a:t>InputSlotClass</a:t>
            </a:r>
            <a:r>
              <a:rPr lang="en-US" dirty="0"/>
              <a:t> = D3D11_INPUT_PER_VERTEX_DATA;</a:t>
            </a:r>
          </a:p>
          <a:p>
            <a:r>
              <a:rPr lang="en-US" dirty="0" err="1"/>
              <a:t>particleElements</a:t>
            </a:r>
            <a:r>
              <a:rPr lang="en-US" dirty="0"/>
              <a:t>[0].</a:t>
            </a:r>
            <a:r>
              <a:rPr lang="en-US" dirty="0" err="1"/>
              <a:t>SemanticName</a:t>
            </a:r>
            <a:r>
              <a:rPr lang="en-US" dirty="0"/>
              <a:t> = "POSITION";</a:t>
            </a:r>
          </a:p>
          <a:p>
            <a:r>
              <a:rPr lang="en-US" dirty="0" err="1"/>
              <a:t>particleElements</a:t>
            </a:r>
            <a:r>
              <a:rPr lang="en-US" dirty="0"/>
              <a:t>[0].</a:t>
            </a:r>
            <a:r>
              <a:rPr lang="en-US" dirty="0" err="1"/>
              <a:t>SemanticIndex</a:t>
            </a:r>
            <a:r>
              <a:rPr lang="en-US" dirty="0"/>
              <a:t> = 0;</a:t>
            </a:r>
          </a:p>
          <a:p>
            <a:r>
              <a:rPr lang="en-US" dirty="0" err="1"/>
              <a:t>particleElements</a:t>
            </a:r>
            <a:r>
              <a:rPr lang="en-US" dirty="0"/>
              <a:t>[0].</a:t>
            </a:r>
            <a:r>
              <a:rPr lang="en-US" dirty="0" err="1"/>
              <a:t>InputSlot</a:t>
            </a:r>
            <a:r>
              <a:rPr lang="en-US" dirty="0"/>
              <a:t> = 0;</a:t>
            </a:r>
          </a:p>
          <a:p>
            <a:r>
              <a:rPr lang="en-US" dirty="0" err="1"/>
              <a:t>particleElements</a:t>
            </a:r>
            <a:r>
              <a:rPr lang="en-US" dirty="0"/>
              <a:t>[0].</a:t>
            </a:r>
            <a:r>
              <a:rPr lang="en-US" dirty="0" err="1"/>
              <a:t>InstanceDataStepRate</a:t>
            </a:r>
            <a:r>
              <a:rPr lang="en-US" dirty="0"/>
              <a:t> = 0;</a:t>
            </a:r>
          </a:p>
        </p:txBody>
      </p:sp>
    </p:spTree>
    <p:extLst>
      <p:ext uri="{BB962C8B-B14F-4D97-AF65-F5344CB8AC3E}">
        <p14:creationId xmlns:p14="http://schemas.microsoft.com/office/powerpoint/2010/main" val="34118837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hu-HU" dirty="0" smtClean="0"/>
              <a:t>Input </a:t>
            </a:r>
            <a:r>
              <a:rPr lang="hu-HU" dirty="0" err="1" smtClean="0"/>
              <a:t>element</a:t>
            </a:r>
            <a:r>
              <a:rPr lang="hu-HU" dirty="0" smtClean="0"/>
              <a:t> </a:t>
            </a:r>
            <a:r>
              <a:rPr lang="hu-HU" dirty="0" err="1" smtClean="0"/>
              <a:t>desc</a:t>
            </a:r>
            <a:endParaRPr lang="en-US" dirty="0"/>
          </a:p>
        </p:txBody>
      </p:sp>
      <p:sp>
        <p:nvSpPr>
          <p:cNvPr id="115715" name="Text Box 3"/>
          <p:cNvSpPr txBox="1">
            <a:spLocks noChangeArrowheads="1"/>
          </p:cNvSpPr>
          <p:nvPr/>
        </p:nvSpPr>
        <p:spPr bwMode="auto">
          <a:xfrm>
            <a:off x="228600" y="1447800"/>
            <a:ext cx="8416086" cy="4524315"/>
          </a:xfrm>
          <a:prstGeom prst="rect">
            <a:avLst/>
          </a:prstGeom>
          <a:solidFill>
            <a:schemeClr val="accent4">
              <a:lumMod val="20000"/>
              <a:lumOff val="80000"/>
            </a:schemeClr>
          </a:solidFill>
          <a:ln w="12700">
            <a:solidFill>
              <a:schemeClr val="tx1"/>
            </a:solidFill>
            <a:miter lim="800000"/>
            <a:headEnd/>
            <a:tailEnd type="none" w="lg" len="med"/>
          </a:ln>
          <a:effectLst/>
        </p:spPr>
        <p:txBody>
          <a:bodyPr wrap="none">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particleElements</a:t>
            </a:r>
            <a:r>
              <a:rPr lang="en-US" dirty="0"/>
              <a:t>[1].</a:t>
            </a:r>
            <a:r>
              <a:rPr lang="en-US" dirty="0" err="1"/>
              <a:t>AlignedByteOffset</a:t>
            </a:r>
            <a:r>
              <a:rPr lang="en-US" dirty="0"/>
              <a:t> =</a:t>
            </a:r>
          </a:p>
          <a:p>
            <a:r>
              <a:rPr lang="en-US" dirty="0" err="1"/>
              <a:t>offsetof</a:t>
            </a:r>
            <a:r>
              <a:rPr lang="en-US" dirty="0"/>
              <a:t>(Particle, lifespan);</a:t>
            </a:r>
          </a:p>
          <a:p>
            <a:r>
              <a:rPr lang="en-US" dirty="0" err="1"/>
              <a:t>particleElements</a:t>
            </a:r>
            <a:r>
              <a:rPr lang="en-US" dirty="0"/>
              <a:t>[1].Format = DXGI_FORMAT_R32_FLOAT;</a:t>
            </a:r>
          </a:p>
          <a:p>
            <a:r>
              <a:rPr lang="en-US" dirty="0" err="1"/>
              <a:t>particleElements</a:t>
            </a:r>
            <a:r>
              <a:rPr lang="en-US" dirty="0"/>
              <a:t>[1].</a:t>
            </a:r>
            <a:r>
              <a:rPr lang="en-US" dirty="0" err="1"/>
              <a:t>InputSlotClass</a:t>
            </a:r>
            <a:r>
              <a:rPr lang="en-US" dirty="0"/>
              <a:t> = D3D11_INPUT_PER_VERTEX_DATA;</a:t>
            </a:r>
          </a:p>
          <a:p>
            <a:r>
              <a:rPr lang="en-US" dirty="0" err="1"/>
              <a:t>particleElements</a:t>
            </a:r>
            <a:r>
              <a:rPr lang="en-US" dirty="0"/>
              <a:t>[1].</a:t>
            </a:r>
            <a:r>
              <a:rPr lang="en-US" dirty="0" err="1"/>
              <a:t>SemanticName</a:t>
            </a:r>
            <a:r>
              <a:rPr lang="en-US" dirty="0"/>
              <a:t> = "LIFESPAN";</a:t>
            </a:r>
          </a:p>
          <a:p>
            <a:r>
              <a:rPr lang="en-US" dirty="0" err="1"/>
              <a:t>particleElements</a:t>
            </a:r>
            <a:r>
              <a:rPr lang="en-US" dirty="0"/>
              <a:t>[1].</a:t>
            </a:r>
            <a:r>
              <a:rPr lang="en-US" dirty="0" err="1"/>
              <a:t>SemanticIndex</a:t>
            </a:r>
            <a:r>
              <a:rPr lang="en-US" dirty="0"/>
              <a:t> = 0;</a:t>
            </a:r>
          </a:p>
          <a:p>
            <a:r>
              <a:rPr lang="en-US" dirty="0" err="1"/>
              <a:t>particleElements</a:t>
            </a:r>
            <a:r>
              <a:rPr lang="en-US" dirty="0"/>
              <a:t>[1].</a:t>
            </a:r>
            <a:r>
              <a:rPr lang="en-US" dirty="0" err="1"/>
              <a:t>InputSlot</a:t>
            </a:r>
            <a:r>
              <a:rPr lang="en-US" dirty="0"/>
              <a:t> = 0;</a:t>
            </a:r>
          </a:p>
          <a:p>
            <a:r>
              <a:rPr lang="en-US" dirty="0" err="1"/>
              <a:t>particleElements</a:t>
            </a:r>
            <a:r>
              <a:rPr lang="en-US" dirty="0"/>
              <a:t>[1].</a:t>
            </a:r>
            <a:r>
              <a:rPr lang="en-US" dirty="0" err="1"/>
              <a:t>InstanceDataStepRate</a:t>
            </a:r>
            <a:r>
              <a:rPr lang="en-US" dirty="0"/>
              <a:t> = 0;</a:t>
            </a:r>
          </a:p>
          <a:p>
            <a:r>
              <a:rPr lang="en-US" dirty="0" err="1"/>
              <a:t>particleElements</a:t>
            </a:r>
            <a:r>
              <a:rPr lang="en-US" dirty="0"/>
              <a:t>[2].</a:t>
            </a:r>
            <a:r>
              <a:rPr lang="en-US" dirty="0" err="1"/>
              <a:t>AlignedByteOffset</a:t>
            </a:r>
            <a:r>
              <a:rPr lang="en-US" dirty="0"/>
              <a:t> =</a:t>
            </a:r>
          </a:p>
          <a:p>
            <a:r>
              <a:rPr lang="en-US" dirty="0" err="1"/>
              <a:t>offsetof</a:t>
            </a:r>
            <a:r>
              <a:rPr lang="en-US" dirty="0"/>
              <a:t>(Particle, age);</a:t>
            </a:r>
          </a:p>
          <a:p>
            <a:r>
              <a:rPr lang="en-US" dirty="0" err="1"/>
              <a:t>particleElements</a:t>
            </a:r>
            <a:r>
              <a:rPr lang="en-US" dirty="0"/>
              <a:t>[2].Format = DXGI_FORMAT_R32_FLOAT;</a:t>
            </a:r>
          </a:p>
          <a:p>
            <a:r>
              <a:rPr lang="en-US" dirty="0" err="1"/>
              <a:t>particleElements</a:t>
            </a:r>
            <a:r>
              <a:rPr lang="en-US" dirty="0"/>
              <a:t>[2].</a:t>
            </a:r>
            <a:r>
              <a:rPr lang="en-US" dirty="0" err="1"/>
              <a:t>InputSlotClass</a:t>
            </a:r>
            <a:r>
              <a:rPr lang="en-US" dirty="0"/>
              <a:t> = D3D11_INPUT_PER_VERTEX_DATA;</a:t>
            </a:r>
          </a:p>
          <a:p>
            <a:r>
              <a:rPr lang="en-US" dirty="0" err="1"/>
              <a:t>particleElements</a:t>
            </a:r>
            <a:r>
              <a:rPr lang="en-US" dirty="0"/>
              <a:t>[2].</a:t>
            </a:r>
            <a:r>
              <a:rPr lang="en-US" dirty="0" err="1"/>
              <a:t>SemanticName</a:t>
            </a:r>
            <a:r>
              <a:rPr lang="en-US" dirty="0"/>
              <a:t> = "AGE";</a:t>
            </a:r>
          </a:p>
          <a:p>
            <a:r>
              <a:rPr lang="en-US" dirty="0" err="1"/>
              <a:t>particleElements</a:t>
            </a:r>
            <a:r>
              <a:rPr lang="en-US" dirty="0"/>
              <a:t>[2].</a:t>
            </a:r>
            <a:r>
              <a:rPr lang="en-US" dirty="0" err="1"/>
              <a:t>SemanticIndex</a:t>
            </a:r>
            <a:r>
              <a:rPr lang="en-US" dirty="0"/>
              <a:t> = 0;</a:t>
            </a:r>
          </a:p>
          <a:p>
            <a:r>
              <a:rPr lang="en-US" dirty="0" err="1"/>
              <a:t>particleElements</a:t>
            </a:r>
            <a:r>
              <a:rPr lang="en-US" dirty="0"/>
              <a:t>[2].</a:t>
            </a:r>
            <a:r>
              <a:rPr lang="en-US" dirty="0" err="1"/>
              <a:t>InputSlot</a:t>
            </a:r>
            <a:r>
              <a:rPr lang="en-US" dirty="0"/>
              <a:t> = 0;</a:t>
            </a:r>
          </a:p>
          <a:p>
            <a:r>
              <a:rPr lang="en-US" dirty="0" err="1"/>
              <a:t>particleElements</a:t>
            </a:r>
            <a:r>
              <a:rPr lang="en-US" dirty="0"/>
              <a:t>[2].</a:t>
            </a:r>
            <a:r>
              <a:rPr lang="en-US" dirty="0" err="1"/>
              <a:t>InstanceDataStepRate</a:t>
            </a:r>
            <a:r>
              <a:rPr lang="en-US" dirty="0"/>
              <a:t> = 0;</a:t>
            </a:r>
          </a:p>
        </p:txBody>
      </p:sp>
    </p:spTree>
    <p:extLst>
      <p:ext uri="{BB962C8B-B14F-4D97-AF65-F5344CB8AC3E}">
        <p14:creationId xmlns:p14="http://schemas.microsoft.com/office/powerpoint/2010/main" val="19451303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hu-HU" dirty="0" err="1" smtClean="0"/>
              <a:t>Vertex</a:t>
            </a:r>
            <a:r>
              <a:rPr lang="hu-HU" dirty="0" smtClean="0"/>
              <a:t> </a:t>
            </a:r>
            <a:r>
              <a:rPr lang="hu-HU" dirty="0" err="1" smtClean="0"/>
              <a:t>buffer</a:t>
            </a:r>
            <a:r>
              <a:rPr lang="hu-HU" dirty="0" smtClean="0"/>
              <a:t> (</a:t>
            </a:r>
            <a:r>
              <a:rPr lang="hu-HU" dirty="0" err="1" smtClean="0"/>
              <a:t>Egg</a:t>
            </a:r>
            <a:r>
              <a:rPr lang="en-US" dirty="0" smtClean="0"/>
              <a:t>::Mesh </a:t>
            </a:r>
            <a:r>
              <a:rPr lang="en-US" dirty="0" err="1" smtClean="0"/>
              <a:t>libbel</a:t>
            </a:r>
            <a:r>
              <a:rPr lang="hu-HU" dirty="0" smtClean="0"/>
              <a:t>)</a:t>
            </a:r>
            <a:endParaRPr lang="en-US" dirty="0"/>
          </a:p>
        </p:txBody>
      </p:sp>
      <p:sp>
        <p:nvSpPr>
          <p:cNvPr id="115715" name="Text Box 3"/>
          <p:cNvSpPr txBox="1">
            <a:spLocks noChangeArrowheads="1"/>
          </p:cNvSpPr>
          <p:nvPr/>
        </p:nvSpPr>
        <p:spPr bwMode="auto">
          <a:xfrm>
            <a:off x="228600" y="1447800"/>
            <a:ext cx="7656263" cy="3693319"/>
          </a:xfrm>
          <a:prstGeom prst="rect">
            <a:avLst/>
          </a:prstGeom>
          <a:solidFill>
            <a:schemeClr val="accent4">
              <a:lumMod val="20000"/>
              <a:lumOff val="80000"/>
            </a:schemeClr>
          </a:solidFill>
          <a:ln w="12700">
            <a:solidFill>
              <a:schemeClr val="tx1"/>
            </a:solidFill>
            <a:miter lim="800000"/>
            <a:headEnd/>
            <a:tailEnd type="none" w="lg" len="med"/>
          </a:ln>
          <a:effectLst/>
        </p:spPr>
        <p:txBody>
          <a:bodyPr wrap="none">
            <a:spAutoFit/>
          </a:bodyPr>
          <a:lstStyle>
            <a:defPPr>
              <a:defRPr lang="en-US"/>
            </a:defPPr>
            <a:lvl1pPr>
              <a:defRPr>
                <a:latin typeface="Consolas" panose="020B0609020204030204" pitchFamily="49" charset="0"/>
                <a:cs typeface="Consolas" panose="020B0609020204030204" pitchFamily="49" charset="0"/>
              </a:defRPr>
            </a:lvl1pPr>
          </a:lstStyle>
          <a:p>
            <a:r>
              <a:rPr lang="en-US" dirty="0"/>
              <a:t>Egg::Mesh::</a:t>
            </a:r>
            <a:r>
              <a:rPr lang="en-US" dirty="0" err="1"/>
              <a:t>VertexStreamDesc</a:t>
            </a:r>
            <a:r>
              <a:rPr lang="en-US" dirty="0"/>
              <a:t> </a:t>
            </a:r>
            <a:r>
              <a:rPr lang="en-US" dirty="0" err="1"/>
              <a:t>particleBufferDesc</a:t>
            </a:r>
            <a:r>
              <a:rPr lang="en-US" dirty="0"/>
              <a:t>;</a:t>
            </a:r>
          </a:p>
          <a:p>
            <a:endParaRPr lang="en-US" dirty="0"/>
          </a:p>
          <a:p>
            <a:r>
              <a:rPr lang="en-US" dirty="0" err="1"/>
              <a:t>particleBufferDesc.elements</a:t>
            </a:r>
            <a:r>
              <a:rPr lang="en-US" dirty="0"/>
              <a:t> = </a:t>
            </a:r>
            <a:r>
              <a:rPr lang="en-US" dirty="0" err="1"/>
              <a:t>particleElements</a:t>
            </a:r>
            <a:r>
              <a:rPr lang="en-US" dirty="0"/>
              <a:t>;</a:t>
            </a:r>
          </a:p>
          <a:p>
            <a:r>
              <a:rPr lang="en-US" dirty="0" err="1"/>
              <a:t>particleBufferDesc.nElements</a:t>
            </a:r>
            <a:r>
              <a:rPr lang="en-US" dirty="0"/>
              <a:t> = 3;</a:t>
            </a:r>
          </a:p>
          <a:p>
            <a:r>
              <a:rPr lang="en-US" dirty="0" err="1"/>
              <a:t>particleBufferDesc.nVertices</a:t>
            </a:r>
            <a:r>
              <a:rPr lang="en-US" dirty="0"/>
              <a:t> = </a:t>
            </a:r>
            <a:r>
              <a:rPr lang="en-US" dirty="0" err="1"/>
              <a:t>particles.size</a:t>
            </a:r>
            <a:r>
              <a:rPr lang="en-US" dirty="0"/>
              <a:t>();</a:t>
            </a:r>
          </a:p>
          <a:p>
            <a:r>
              <a:rPr lang="en-US" dirty="0" err="1"/>
              <a:t>particleBufferDesc.vertexStride</a:t>
            </a:r>
            <a:r>
              <a:rPr lang="en-US" dirty="0"/>
              <a:t> = </a:t>
            </a:r>
            <a:r>
              <a:rPr lang="en-US" dirty="0" err="1"/>
              <a:t>sizeof</a:t>
            </a:r>
            <a:r>
              <a:rPr lang="en-US" dirty="0"/>
              <a:t>(Particle);</a:t>
            </a:r>
          </a:p>
          <a:p>
            <a:r>
              <a:rPr lang="en-US" dirty="0" err="1"/>
              <a:t>particleBufferDesc.vertexData</a:t>
            </a:r>
            <a:r>
              <a:rPr lang="en-US" dirty="0"/>
              <a:t> = &amp;</a:t>
            </a:r>
            <a:r>
              <a:rPr lang="en-US" dirty="0" err="1"/>
              <a:t>particles.at</a:t>
            </a:r>
            <a:r>
              <a:rPr lang="en-US" dirty="0"/>
              <a:t>(0);</a:t>
            </a:r>
          </a:p>
          <a:p>
            <a:r>
              <a:rPr lang="en-US" dirty="0" err="1"/>
              <a:t>particleBufferDesc.cpuAccessFlags</a:t>
            </a:r>
            <a:r>
              <a:rPr lang="en-US" dirty="0"/>
              <a:t> = </a:t>
            </a:r>
            <a:r>
              <a:rPr lang="en-US" dirty="0">
                <a:solidFill>
                  <a:srgbClr val="FF0000"/>
                </a:solidFill>
              </a:rPr>
              <a:t>D3D11_CPU_ACCESS_WRITE</a:t>
            </a:r>
            <a:r>
              <a:rPr lang="en-US" dirty="0"/>
              <a:t>;</a:t>
            </a:r>
          </a:p>
          <a:p>
            <a:r>
              <a:rPr lang="en-US" dirty="0" err="1"/>
              <a:t>particleBufferDesc.usage</a:t>
            </a:r>
            <a:r>
              <a:rPr lang="en-US" dirty="0"/>
              <a:t> = </a:t>
            </a:r>
            <a:r>
              <a:rPr lang="en-US" dirty="0">
                <a:solidFill>
                  <a:srgbClr val="FF0000"/>
                </a:solidFill>
              </a:rPr>
              <a:t>D3D11_USAGE_DYNAMIC</a:t>
            </a:r>
            <a:r>
              <a:rPr lang="en-US" dirty="0"/>
              <a:t>;</a:t>
            </a:r>
          </a:p>
          <a:p>
            <a:endParaRPr lang="en-US" dirty="0"/>
          </a:p>
          <a:p>
            <a:r>
              <a:rPr lang="en-US" dirty="0"/>
              <a:t>Egg::Mesh::</a:t>
            </a:r>
            <a:r>
              <a:rPr lang="en-US" dirty="0" err="1" smtClean="0"/>
              <a:t>VertexStreamP</a:t>
            </a:r>
            <a:r>
              <a:rPr lang="en-US" dirty="0" smtClean="0"/>
              <a:t> </a:t>
            </a:r>
            <a:r>
              <a:rPr lang="en-US" dirty="0" err="1"/>
              <a:t>particleVertexStream</a:t>
            </a:r>
            <a:r>
              <a:rPr lang="en-US" dirty="0"/>
              <a:t> </a:t>
            </a:r>
            <a:r>
              <a:rPr lang="en-US" dirty="0" smtClean="0"/>
              <a:t>=</a:t>
            </a:r>
            <a:endParaRPr lang="hu-HU" dirty="0" smtClean="0"/>
          </a:p>
          <a:p>
            <a:r>
              <a:rPr lang="hu-HU" dirty="0"/>
              <a:t> </a:t>
            </a:r>
            <a:r>
              <a:rPr lang="hu-HU" dirty="0" smtClean="0"/>
              <a:t> </a:t>
            </a:r>
            <a:r>
              <a:rPr lang="en-US" dirty="0" smtClean="0"/>
              <a:t>Egg</a:t>
            </a:r>
            <a:r>
              <a:rPr lang="en-US" dirty="0"/>
              <a:t>::Mesh::</a:t>
            </a:r>
            <a:r>
              <a:rPr lang="en-US" dirty="0" err="1"/>
              <a:t>VertexStream</a:t>
            </a:r>
            <a:r>
              <a:rPr lang="en-US" dirty="0"/>
              <a:t>::create(device,</a:t>
            </a:r>
          </a:p>
          <a:p>
            <a:r>
              <a:rPr lang="en-US" dirty="0"/>
              <a:t>					 </a:t>
            </a:r>
            <a:r>
              <a:rPr lang="en-US" dirty="0" err="1"/>
              <a:t>particleBufferDesc</a:t>
            </a:r>
            <a:r>
              <a:rPr lang="en-US" dirty="0"/>
              <a:t>);</a:t>
            </a:r>
          </a:p>
        </p:txBody>
      </p:sp>
    </p:spTree>
    <p:extLst>
      <p:ext uri="{BB962C8B-B14F-4D97-AF65-F5344CB8AC3E}">
        <p14:creationId xmlns:p14="http://schemas.microsoft.com/office/powerpoint/2010/main" val="15448253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fontScale="90000"/>
          </a:bodyPr>
          <a:lstStyle/>
          <a:p>
            <a:r>
              <a:rPr lang="hu-HU" dirty="0" smtClean="0"/>
              <a:t>billboard</a:t>
            </a:r>
            <a:r>
              <a:rPr lang="en-US" dirty="0" smtClean="0"/>
              <a:t>.</a:t>
            </a:r>
            <a:r>
              <a:rPr lang="hu-HU" dirty="0" smtClean="0"/>
              <a:t>hlsli</a:t>
            </a:r>
            <a:endParaRPr lang="en-US" dirty="0"/>
          </a:p>
        </p:txBody>
      </p:sp>
      <p:sp>
        <p:nvSpPr>
          <p:cNvPr id="3" name="Szöveg helye 2"/>
          <p:cNvSpPr>
            <a:spLocks noGrp="1"/>
          </p:cNvSpPr>
          <p:nvPr>
            <p:ph type="body" sz="quarter" idx="13"/>
          </p:nvPr>
        </p:nvSpPr>
        <p:spPr>
          <a:solidFill>
            <a:srgbClr val="FFFF66"/>
          </a:solidFill>
        </p:spPr>
        <p:txBody>
          <a:bodyPr>
            <a:normAutofit lnSpcReduction="10000"/>
          </a:bodyPr>
          <a:lstStyle/>
          <a:p>
            <a:r>
              <a:rPr lang="en-US" sz="2400" dirty="0" err="1" smtClean="0"/>
              <a:t>struct</a:t>
            </a:r>
            <a:r>
              <a:rPr lang="en-US" sz="2400" dirty="0" smtClean="0"/>
              <a:t> </a:t>
            </a:r>
            <a:r>
              <a:rPr lang="en-US" sz="2400" dirty="0" err="1" smtClean="0"/>
              <a:t>IaosBillboard</a:t>
            </a:r>
            <a:r>
              <a:rPr lang="hu-HU" sz="2400" dirty="0"/>
              <a:t> </a:t>
            </a:r>
            <a:r>
              <a:rPr lang="en-US" sz="2400" dirty="0" smtClean="0"/>
              <a:t>{</a:t>
            </a:r>
          </a:p>
          <a:p>
            <a:r>
              <a:rPr lang="hu-HU" sz="2400" dirty="0" smtClean="0"/>
              <a:t>    </a:t>
            </a:r>
            <a:r>
              <a:rPr lang="en-US" sz="2400" dirty="0" smtClean="0"/>
              <a:t>float3 pos : POSITION;</a:t>
            </a:r>
          </a:p>
          <a:p>
            <a:r>
              <a:rPr lang="hu-HU" sz="2400" dirty="0" smtClean="0"/>
              <a:t>    </a:t>
            </a:r>
            <a:r>
              <a:rPr lang="en-US" sz="2400" dirty="0" smtClean="0"/>
              <a:t>float lifespan : LIFESPAN;</a:t>
            </a:r>
          </a:p>
          <a:p>
            <a:r>
              <a:rPr lang="hu-HU" sz="2400" dirty="0" smtClean="0"/>
              <a:t>    </a:t>
            </a:r>
            <a:r>
              <a:rPr lang="en-US" sz="2400" dirty="0" smtClean="0"/>
              <a:t>float age : AGE;</a:t>
            </a:r>
          </a:p>
          <a:p>
            <a:r>
              <a:rPr lang="en-US" sz="2400" dirty="0" smtClean="0"/>
              <a:t>};</a:t>
            </a:r>
          </a:p>
          <a:p>
            <a:r>
              <a:rPr lang="en-US" sz="2400" dirty="0" err="1" smtClean="0"/>
              <a:t>typedef</a:t>
            </a:r>
            <a:r>
              <a:rPr lang="en-US" sz="2400" dirty="0" smtClean="0"/>
              <a:t> </a:t>
            </a:r>
            <a:r>
              <a:rPr lang="en-US" sz="2400" dirty="0" err="1" smtClean="0"/>
              <a:t>IaosBillboard</a:t>
            </a:r>
            <a:r>
              <a:rPr lang="en-US" sz="2400" dirty="0" smtClean="0"/>
              <a:t> </a:t>
            </a:r>
            <a:r>
              <a:rPr lang="en-US" sz="2400" dirty="0" err="1" smtClean="0"/>
              <a:t>VsosBillboard</a:t>
            </a:r>
            <a:r>
              <a:rPr lang="en-US" sz="2400" dirty="0" smtClean="0"/>
              <a:t>;</a:t>
            </a:r>
          </a:p>
          <a:p>
            <a:r>
              <a:rPr lang="en-US" sz="2400" dirty="0" err="1" smtClean="0"/>
              <a:t>struct</a:t>
            </a:r>
            <a:r>
              <a:rPr lang="en-US" sz="2400" dirty="0" smtClean="0"/>
              <a:t> </a:t>
            </a:r>
            <a:r>
              <a:rPr lang="en-US" sz="2400" dirty="0" err="1" smtClean="0"/>
              <a:t>GsosBillboard</a:t>
            </a:r>
            <a:r>
              <a:rPr lang="hu-HU" sz="2400" dirty="0" smtClean="0"/>
              <a:t> </a:t>
            </a:r>
            <a:r>
              <a:rPr lang="en-US" sz="2400" dirty="0" smtClean="0"/>
              <a:t>{</a:t>
            </a:r>
            <a:endParaRPr lang="en-US" sz="2400" dirty="0"/>
          </a:p>
          <a:p>
            <a:r>
              <a:rPr lang="hu-HU" sz="2400" dirty="0"/>
              <a:t>    </a:t>
            </a:r>
            <a:r>
              <a:rPr lang="en-US" sz="2400" dirty="0"/>
              <a:t>float4 </a:t>
            </a:r>
            <a:r>
              <a:rPr lang="en-US" sz="2400" dirty="0" err="1"/>
              <a:t>pos</a:t>
            </a:r>
            <a:r>
              <a:rPr lang="en-US" sz="2400" dirty="0"/>
              <a:t> : </a:t>
            </a:r>
            <a:r>
              <a:rPr lang="en-US" sz="2400" dirty="0" err="1"/>
              <a:t>SV_Position</a:t>
            </a:r>
            <a:r>
              <a:rPr lang="en-US" sz="2400" dirty="0"/>
              <a:t>;</a:t>
            </a:r>
          </a:p>
          <a:p>
            <a:r>
              <a:rPr lang="hu-HU" sz="2400" dirty="0"/>
              <a:t>    </a:t>
            </a:r>
            <a:r>
              <a:rPr lang="en-US" sz="2400" dirty="0"/>
              <a:t>float2 </a:t>
            </a:r>
            <a:r>
              <a:rPr lang="en-US" sz="2400" dirty="0" err="1"/>
              <a:t>tex</a:t>
            </a:r>
            <a:r>
              <a:rPr lang="en-US" sz="2400" dirty="0"/>
              <a:t> : TEXCOORD;</a:t>
            </a:r>
          </a:p>
          <a:p>
            <a:r>
              <a:rPr lang="en-US" sz="2400" dirty="0"/>
              <a:t>};</a:t>
            </a:r>
          </a:p>
          <a:p>
            <a:r>
              <a:rPr lang="hu-HU" sz="2400" dirty="0" smtClean="0"/>
              <a:t>cbuffer perSwapChain</a:t>
            </a:r>
            <a:r>
              <a:rPr lang="en-US" sz="2400" dirty="0" smtClean="0"/>
              <a:t>{</a:t>
            </a:r>
          </a:p>
          <a:p>
            <a:r>
              <a:rPr lang="en-US" sz="2400" dirty="0" smtClean="0"/>
              <a:t>  float4 </a:t>
            </a:r>
            <a:r>
              <a:rPr lang="hu-HU" sz="2400" dirty="0" smtClean="0"/>
              <a:t>billboard</a:t>
            </a:r>
            <a:r>
              <a:rPr lang="en-US" sz="2400" dirty="0" smtClean="0"/>
              <a:t>Size;</a:t>
            </a:r>
            <a:endParaRPr lang="en-US" sz="2400" dirty="0"/>
          </a:p>
          <a:p>
            <a:r>
              <a:rPr lang="en-US" sz="2400" dirty="0" smtClean="0"/>
              <a:t>}</a:t>
            </a:r>
            <a:endParaRPr lang="en-US" sz="2400" dirty="0"/>
          </a:p>
          <a:p>
            <a:endParaRPr lang="hu-HU" sz="2400" dirty="0" smtClean="0">
              <a:solidFill>
                <a:schemeClr val="bg1">
                  <a:lumMod val="50000"/>
                </a:schemeClr>
              </a:solidFill>
            </a:endParaRPr>
          </a:p>
          <a:p>
            <a:endParaRPr lang="en-US" sz="2400" dirty="0" smtClean="0">
              <a:solidFill>
                <a:schemeClr val="bg1">
                  <a:lumMod val="50000"/>
                </a:schemeClr>
              </a:solidFill>
            </a:endParaRPr>
          </a:p>
        </p:txBody>
      </p:sp>
    </p:spTree>
    <p:extLst>
      <p:ext uri="{BB962C8B-B14F-4D97-AF65-F5344CB8AC3E}">
        <p14:creationId xmlns:p14="http://schemas.microsoft.com/office/powerpoint/2010/main" val="18758756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Kisz</a:t>
            </a:r>
            <a:r>
              <a:rPr lang="hu-HU" dirty="0" smtClean="0"/>
              <a:t>óródás - outscattering</a:t>
            </a:r>
            <a:endParaRPr lang="en-US" dirty="0"/>
          </a:p>
        </p:txBody>
      </p:sp>
      <p:pic>
        <p:nvPicPr>
          <p:cNvPr id="11" name="Picture 10"/>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19254" y="2919880"/>
            <a:ext cx="7833615" cy="362153"/>
          </a:xfrm>
          <a:prstGeom prst="rect">
            <a:avLst/>
          </a:prstGeom>
        </p:spPr>
      </p:pic>
      <p:sp>
        <p:nvSpPr>
          <p:cNvPr id="5" name="Text Box 72"/>
          <p:cNvSpPr txBox="1">
            <a:spLocks noChangeArrowheads="1"/>
          </p:cNvSpPr>
          <p:nvPr/>
        </p:nvSpPr>
        <p:spPr bwMode="auto">
          <a:xfrm>
            <a:off x="2644021" y="4518236"/>
            <a:ext cx="2105546" cy="89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67866" tIns="33338" rIns="67866" bIns="33338">
            <a:spAutoFit/>
          </a:bodyPr>
          <a:lstStyle>
            <a:defPPr>
              <a:defRPr lang="en-US"/>
            </a:defPPr>
            <a:lvl1pPr>
              <a:defRPr sz="2400" b="0">
                <a:latin typeface="Whipsmart" panose="020B0502030203050204" pitchFamily="34" charset="0"/>
              </a:defRPr>
            </a:lvl1pPr>
            <a:lvl2pPr marL="742950" indent="-285750">
              <a:defRPr sz="2200" b="1">
                <a:latin typeface="Times New Roman" panose="02020603050405020304" pitchFamily="18" charset="0"/>
              </a:defRPr>
            </a:lvl2pPr>
            <a:lvl3pPr marL="1143000" indent="-228600">
              <a:defRPr sz="2200" b="1">
                <a:latin typeface="Times New Roman" panose="02020603050405020304" pitchFamily="18" charset="0"/>
              </a:defRPr>
            </a:lvl3pPr>
            <a:lvl4pPr marL="1600200" indent="-228600">
              <a:defRPr sz="2200" b="1">
                <a:latin typeface="Times New Roman" panose="02020603050405020304" pitchFamily="18" charset="0"/>
              </a:defRPr>
            </a:lvl4pPr>
            <a:lvl5pPr marL="2057400" indent="-228600">
              <a:defRPr sz="2200" b="1">
                <a:latin typeface="Times New Roman" panose="02020603050405020304" pitchFamily="18" charset="0"/>
              </a:defRPr>
            </a:lvl5pPr>
            <a:lvl6pPr marL="2514600" indent="-228600" eaLnBrk="0" fontAlgn="base" hangingPunct="0">
              <a:spcBef>
                <a:spcPct val="0"/>
              </a:spcBef>
              <a:spcAft>
                <a:spcPct val="0"/>
              </a:spcAft>
              <a:defRPr sz="2200" b="1">
                <a:latin typeface="Times New Roman" panose="02020603050405020304" pitchFamily="18" charset="0"/>
              </a:defRPr>
            </a:lvl6pPr>
            <a:lvl7pPr marL="2971800" indent="-228600" eaLnBrk="0" fontAlgn="base" hangingPunct="0">
              <a:spcBef>
                <a:spcPct val="0"/>
              </a:spcBef>
              <a:spcAft>
                <a:spcPct val="0"/>
              </a:spcAft>
              <a:defRPr sz="2200" b="1">
                <a:latin typeface="Times New Roman" panose="02020603050405020304" pitchFamily="18" charset="0"/>
              </a:defRPr>
            </a:lvl7pPr>
            <a:lvl8pPr marL="3429000" indent="-228600" eaLnBrk="0" fontAlgn="base" hangingPunct="0">
              <a:spcBef>
                <a:spcPct val="0"/>
              </a:spcBef>
              <a:spcAft>
                <a:spcPct val="0"/>
              </a:spcAft>
              <a:defRPr sz="2200" b="1">
                <a:latin typeface="Times New Roman" panose="02020603050405020304" pitchFamily="18" charset="0"/>
              </a:defRPr>
            </a:lvl8pPr>
            <a:lvl9pPr marL="3886200" indent="-228600" eaLnBrk="0" fontAlgn="base" hangingPunct="0">
              <a:spcBef>
                <a:spcPct val="0"/>
              </a:spcBef>
              <a:spcAft>
                <a:spcPct val="0"/>
              </a:spcAft>
              <a:defRPr sz="2200" b="1">
                <a:latin typeface="Times New Roman" panose="02020603050405020304" pitchFamily="18" charset="0"/>
              </a:defRPr>
            </a:lvl9pPr>
          </a:lstStyle>
          <a:p>
            <a:pPr algn="ctr"/>
            <a:r>
              <a:rPr lang="en-US" altLang="en-US" sz="1800" dirty="0" err="1"/>
              <a:t>elnyel</a:t>
            </a:r>
            <a:r>
              <a:rPr lang="hu-HU" altLang="en-US" sz="1800" dirty="0"/>
              <a:t>ődési tényező</a:t>
            </a:r>
          </a:p>
          <a:p>
            <a:pPr algn="ctr"/>
            <a:r>
              <a:rPr lang="hu-HU" altLang="en-US" sz="1800" dirty="0"/>
              <a:t>absorption coefficient</a:t>
            </a:r>
          </a:p>
          <a:p>
            <a:pPr algn="ctr"/>
            <a:r>
              <a:rPr lang="en-US" altLang="en-US" sz="1800" dirty="0"/>
              <a:t>[m</a:t>
            </a:r>
            <a:r>
              <a:rPr lang="en-US" altLang="en-US" sz="1800" baseline="30000" dirty="0"/>
              <a:t>-1</a:t>
            </a:r>
            <a:r>
              <a:rPr lang="en-US" altLang="en-US" sz="1800" dirty="0"/>
              <a:t>]</a:t>
            </a:r>
            <a:endParaRPr lang="hu-HU" altLang="en-US" sz="1800" dirty="0"/>
          </a:p>
        </p:txBody>
      </p:sp>
      <p:cxnSp>
        <p:nvCxnSpPr>
          <p:cNvPr id="6" name="Elbow Connector 5"/>
          <p:cNvCxnSpPr>
            <a:endCxn id="11" idx="2"/>
          </p:cNvCxnSpPr>
          <p:nvPr/>
        </p:nvCxnSpPr>
        <p:spPr>
          <a:xfrm rot="5400000" flipH="1" flipV="1">
            <a:off x="3440426" y="3662605"/>
            <a:ext cx="1276209" cy="515063"/>
          </a:xfrm>
          <a:prstGeom prst="bentConnector3">
            <a:avLst>
              <a:gd name="adj1" fmla="val 50000"/>
            </a:avLst>
          </a:pr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8" name="Text Box 72"/>
          <p:cNvSpPr txBox="1">
            <a:spLocks noChangeArrowheads="1"/>
          </p:cNvSpPr>
          <p:nvPr/>
        </p:nvSpPr>
        <p:spPr bwMode="auto">
          <a:xfrm>
            <a:off x="5968023" y="4446675"/>
            <a:ext cx="2014174" cy="89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67866" tIns="33338" rIns="67866" bIns="33338">
            <a:spAutoFit/>
          </a:bodyPr>
          <a:lstStyle>
            <a:defPPr>
              <a:defRPr lang="en-US"/>
            </a:defPPr>
            <a:lvl1pPr>
              <a:defRPr sz="2400" b="0">
                <a:latin typeface="Whipsmart" panose="020B0502030203050204" pitchFamily="34" charset="0"/>
              </a:defRPr>
            </a:lvl1pPr>
            <a:lvl2pPr marL="742950" indent="-285750">
              <a:defRPr sz="2200" b="1">
                <a:latin typeface="Times New Roman" panose="02020603050405020304" pitchFamily="18" charset="0"/>
              </a:defRPr>
            </a:lvl2pPr>
            <a:lvl3pPr marL="1143000" indent="-228600">
              <a:defRPr sz="2200" b="1">
                <a:latin typeface="Times New Roman" panose="02020603050405020304" pitchFamily="18" charset="0"/>
              </a:defRPr>
            </a:lvl3pPr>
            <a:lvl4pPr marL="1600200" indent="-228600">
              <a:defRPr sz="2200" b="1">
                <a:latin typeface="Times New Roman" panose="02020603050405020304" pitchFamily="18" charset="0"/>
              </a:defRPr>
            </a:lvl4pPr>
            <a:lvl5pPr marL="2057400" indent="-228600">
              <a:defRPr sz="2200" b="1">
                <a:latin typeface="Times New Roman" panose="02020603050405020304" pitchFamily="18" charset="0"/>
              </a:defRPr>
            </a:lvl5pPr>
            <a:lvl6pPr marL="2514600" indent="-228600" eaLnBrk="0" fontAlgn="base" hangingPunct="0">
              <a:spcBef>
                <a:spcPct val="0"/>
              </a:spcBef>
              <a:spcAft>
                <a:spcPct val="0"/>
              </a:spcAft>
              <a:defRPr sz="2200" b="1">
                <a:latin typeface="Times New Roman" panose="02020603050405020304" pitchFamily="18" charset="0"/>
              </a:defRPr>
            </a:lvl6pPr>
            <a:lvl7pPr marL="2971800" indent="-228600" eaLnBrk="0" fontAlgn="base" hangingPunct="0">
              <a:spcBef>
                <a:spcPct val="0"/>
              </a:spcBef>
              <a:spcAft>
                <a:spcPct val="0"/>
              </a:spcAft>
              <a:defRPr sz="2200" b="1">
                <a:latin typeface="Times New Roman" panose="02020603050405020304" pitchFamily="18" charset="0"/>
              </a:defRPr>
            </a:lvl7pPr>
            <a:lvl8pPr marL="3429000" indent="-228600" eaLnBrk="0" fontAlgn="base" hangingPunct="0">
              <a:spcBef>
                <a:spcPct val="0"/>
              </a:spcBef>
              <a:spcAft>
                <a:spcPct val="0"/>
              </a:spcAft>
              <a:defRPr sz="2200" b="1">
                <a:latin typeface="Times New Roman" panose="02020603050405020304" pitchFamily="18" charset="0"/>
              </a:defRPr>
            </a:lvl8pPr>
            <a:lvl9pPr marL="3886200" indent="-228600" eaLnBrk="0" fontAlgn="base" hangingPunct="0">
              <a:spcBef>
                <a:spcPct val="0"/>
              </a:spcBef>
              <a:spcAft>
                <a:spcPct val="0"/>
              </a:spcAft>
              <a:defRPr sz="2200" b="1">
                <a:latin typeface="Times New Roman" panose="02020603050405020304" pitchFamily="18" charset="0"/>
              </a:defRPr>
            </a:lvl9pPr>
          </a:lstStyle>
          <a:p>
            <a:pPr algn="ctr"/>
            <a:r>
              <a:rPr lang="en-US" altLang="en-US" sz="1800" dirty="0" err="1"/>
              <a:t>sz</a:t>
            </a:r>
            <a:r>
              <a:rPr lang="hu-HU" altLang="en-US" sz="1800" dirty="0"/>
              <a:t>óródási tényező</a:t>
            </a:r>
          </a:p>
          <a:p>
            <a:pPr algn="ctr"/>
            <a:r>
              <a:rPr lang="hu-HU" altLang="en-US" sz="1800" dirty="0"/>
              <a:t>scattering coefficient</a:t>
            </a:r>
          </a:p>
          <a:p>
            <a:pPr algn="ctr"/>
            <a:r>
              <a:rPr lang="en-US" altLang="en-US" sz="1800" dirty="0"/>
              <a:t>[m</a:t>
            </a:r>
            <a:r>
              <a:rPr lang="en-US" altLang="en-US" sz="1800" baseline="30000" dirty="0"/>
              <a:t>-1</a:t>
            </a:r>
            <a:r>
              <a:rPr lang="en-US" altLang="en-US" sz="1800" dirty="0"/>
              <a:t>]</a:t>
            </a:r>
            <a:endParaRPr lang="hu-HU" altLang="en-US" sz="1800" dirty="0"/>
          </a:p>
        </p:txBody>
      </p:sp>
      <p:cxnSp>
        <p:nvCxnSpPr>
          <p:cNvPr id="9" name="Elbow Connector 8"/>
          <p:cNvCxnSpPr>
            <a:stCxn id="8" idx="0"/>
          </p:cNvCxnSpPr>
          <p:nvPr/>
        </p:nvCxnSpPr>
        <p:spPr>
          <a:xfrm rot="5400000" flipH="1" flipV="1">
            <a:off x="6447541" y="3809604"/>
            <a:ext cx="1164640" cy="109503"/>
          </a:xfrm>
          <a:prstGeom prst="bentConnector3">
            <a:avLst>
              <a:gd name="adj1" fmla="val 50000"/>
            </a:avLst>
          </a:pr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6546973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fontScale="90000"/>
          </a:bodyPr>
          <a:lstStyle/>
          <a:p>
            <a:r>
              <a:rPr lang="hu-HU" dirty="0" smtClean="0"/>
              <a:t>vsBillboard</a:t>
            </a:r>
            <a:r>
              <a:rPr lang="en-US" dirty="0" smtClean="0"/>
              <a:t>.</a:t>
            </a:r>
            <a:r>
              <a:rPr lang="hu-HU" dirty="0" smtClean="0"/>
              <a:t>hlsl</a:t>
            </a:r>
            <a:endParaRPr lang="en-US" dirty="0"/>
          </a:p>
        </p:txBody>
      </p:sp>
      <p:sp>
        <p:nvSpPr>
          <p:cNvPr id="3" name="Szöveg helye 2"/>
          <p:cNvSpPr>
            <a:spLocks noGrp="1"/>
          </p:cNvSpPr>
          <p:nvPr>
            <p:ph type="body" sz="quarter" idx="13"/>
          </p:nvPr>
        </p:nvSpPr>
        <p:spPr>
          <a:solidFill>
            <a:srgbClr val="FFFF66"/>
          </a:solidFill>
        </p:spPr>
        <p:txBody>
          <a:bodyPr>
            <a:normAutofit/>
          </a:bodyPr>
          <a:lstStyle/>
          <a:p>
            <a:endParaRPr lang="en-US" sz="2400" dirty="0" smtClean="0"/>
          </a:p>
          <a:p>
            <a:r>
              <a:rPr lang="en-US" sz="2400" dirty="0" err="1" smtClean="0"/>
              <a:t>VsosBillboard</a:t>
            </a:r>
            <a:r>
              <a:rPr lang="en-US" sz="2400" dirty="0" smtClean="0"/>
              <a:t> </a:t>
            </a:r>
            <a:r>
              <a:rPr lang="en-US" sz="2400" dirty="0" err="1" smtClean="0"/>
              <a:t>vsBillboard</a:t>
            </a:r>
            <a:r>
              <a:rPr lang="en-US" sz="2400" dirty="0" smtClean="0"/>
              <a:t>(</a:t>
            </a:r>
            <a:r>
              <a:rPr lang="en-US" sz="2400" dirty="0" err="1" smtClean="0"/>
              <a:t>IaosBillboard</a:t>
            </a:r>
            <a:r>
              <a:rPr lang="en-US" sz="2400" dirty="0" smtClean="0"/>
              <a:t> input)</a:t>
            </a:r>
          </a:p>
          <a:p>
            <a:r>
              <a:rPr lang="en-US" sz="2400" dirty="0" smtClean="0"/>
              <a:t>{</a:t>
            </a:r>
          </a:p>
          <a:p>
            <a:r>
              <a:rPr lang="hu-HU" sz="2400" dirty="0" smtClean="0"/>
              <a:t>    </a:t>
            </a:r>
            <a:r>
              <a:rPr lang="en-US" sz="2400" dirty="0" smtClean="0"/>
              <a:t>return input;</a:t>
            </a:r>
          </a:p>
          <a:p>
            <a:r>
              <a:rPr lang="en-US" sz="2400" dirty="0" smtClean="0"/>
              <a:t>}</a:t>
            </a:r>
          </a:p>
          <a:p>
            <a:endParaRPr lang="hu-HU" sz="2400" dirty="0" smtClean="0">
              <a:solidFill>
                <a:schemeClr val="bg1">
                  <a:lumMod val="50000"/>
                </a:schemeClr>
              </a:solidFill>
            </a:endParaRPr>
          </a:p>
          <a:p>
            <a:endParaRPr lang="hu-HU" sz="2400" dirty="0" smtClean="0">
              <a:solidFill>
                <a:schemeClr val="bg1">
                  <a:lumMod val="50000"/>
                </a:schemeClr>
              </a:solidFill>
            </a:endParaRPr>
          </a:p>
          <a:p>
            <a:endParaRPr lang="en-US" sz="2400" dirty="0" smtClean="0">
              <a:solidFill>
                <a:schemeClr val="bg1">
                  <a:lumMod val="50000"/>
                </a:schemeClr>
              </a:solidFill>
            </a:endParaRPr>
          </a:p>
        </p:txBody>
      </p:sp>
    </p:spTree>
    <p:extLst>
      <p:ext uri="{BB962C8B-B14F-4D97-AF65-F5344CB8AC3E}">
        <p14:creationId xmlns:p14="http://schemas.microsoft.com/office/powerpoint/2010/main" val="37187567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fontScale="90000"/>
          </a:bodyPr>
          <a:lstStyle/>
          <a:p>
            <a:r>
              <a:rPr lang="hu-HU" dirty="0" smtClean="0"/>
              <a:t>gsBillboard</a:t>
            </a:r>
            <a:r>
              <a:rPr lang="en-US" dirty="0" smtClean="0"/>
              <a:t>.</a:t>
            </a:r>
            <a:r>
              <a:rPr lang="hu-HU" dirty="0" smtClean="0"/>
              <a:t>hlsl</a:t>
            </a:r>
            <a:endParaRPr lang="en-US" dirty="0"/>
          </a:p>
        </p:txBody>
      </p:sp>
      <p:sp>
        <p:nvSpPr>
          <p:cNvPr id="3" name="Szöveg helye 2"/>
          <p:cNvSpPr>
            <a:spLocks noGrp="1"/>
          </p:cNvSpPr>
          <p:nvPr>
            <p:ph type="body" sz="quarter" idx="13"/>
          </p:nvPr>
        </p:nvSpPr>
        <p:spPr>
          <a:solidFill>
            <a:srgbClr val="FFFF66"/>
          </a:solidFill>
        </p:spPr>
        <p:txBody>
          <a:bodyPr>
            <a:normAutofit fontScale="55000" lnSpcReduction="20000"/>
          </a:bodyPr>
          <a:lstStyle/>
          <a:p>
            <a:r>
              <a:rPr lang="en-US" sz="2400" dirty="0" smtClean="0"/>
              <a:t>[</a:t>
            </a:r>
            <a:r>
              <a:rPr lang="en-US" sz="2400" dirty="0" err="1" smtClean="0"/>
              <a:t>maxvertexcount</a:t>
            </a:r>
            <a:r>
              <a:rPr lang="en-US" sz="2400" dirty="0" smtClean="0"/>
              <a:t>(4)]</a:t>
            </a:r>
          </a:p>
          <a:p>
            <a:r>
              <a:rPr lang="en-US" sz="2400" dirty="0" smtClean="0"/>
              <a:t>void </a:t>
            </a:r>
            <a:r>
              <a:rPr lang="en-US" sz="2400" dirty="0" err="1" smtClean="0"/>
              <a:t>gsBillboard</a:t>
            </a:r>
            <a:r>
              <a:rPr lang="en-US" sz="2400" dirty="0" smtClean="0"/>
              <a:t>(</a:t>
            </a:r>
            <a:endParaRPr lang="hu-HU" sz="2400" dirty="0" smtClean="0"/>
          </a:p>
          <a:p>
            <a:r>
              <a:rPr lang="hu-HU" sz="2400" dirty="0" smtClean="0"/>
              <a:t>    </a:t>
            </a:r>
            <a:r>
              <a:rPr lang="en-US" sz="2400" dirty="0" smtClean="0"/>
              <a:t>point </a:t>
            </a:r>
            <a:r>
              <a:rPr lang="en-US" sz="2400" dirty="0" err="1" smtClean="0"/>
              <a:t>VsosBillboard</a:t>
            </a:r>
            <a:r>
              <a:rPr lang="en-US" sz="2400" dirty="0" smtClean="0"/>
              <a:t> input[1],</a:t>
            </a:r>
            <a:endParaRPr lang="hu-HU" sz="2400" dirty="0" smtClean="0"/>
          </a:p>
          <a:p>
            <a:r>
              <a:rPr lang="hu-HU" sz="2400" dirty="0" smtClean="0"/>
              <a:t>    </a:t>
            </a:r>
            <a:r>
              <a:rPr lang="en-US" sz="2400" dirty="0" err="1" smtClean="0"/>
              <a:t>inout</a:t>
            </a:r>
            <a:r>
              <a:rPr lang="en-US" sz="2400" dirty="0" smtClean="0"/>
              <a:t> </a:t>
            </a:r>
            <a:r>
              <a:rPr lang="en-US" sz="2400" dirty="0" err="1" smtClean="0"/>
              <a:t>TriangleStream</a:t>
            </a:r>
            <a:r>
              <a:rPr lang="en-US" sz="2400" dirty="0" smtClean="0"/>
              <a:t>&lt;</a:t>
            </a:r>
            <a:r>
              <a:rPr lang="en-US" sz="2400" dirty="0" err="1" smtClean="0"/>
              <a:t>GsosBillboard</a:t>
            </a:r>
            <a:r>
              <a:rPr lang="en-US" sz="2400" dirty="0" smtClean="0"/>
              <a:t>&gt; stream)</a:t>
            </a:r>
            <a:r>
              <a:rPr lang="hu-HU" sz="2400" dirty="0" smtClean="0"/>
              <a:t> </a:t>
            </a:r>
            <a:r>
              <a:rPr lang="en-US" sz="2400" dirty="0" smtClean="0"/>
              <a:t>{</a:t>
            </a:r>
          </a:p>
          <a:p>
            <a:r>
              <a:rPr lang="hu-HU" sz="2400" dirty="0" smtClean="0"/>
              <a:t>    </a:t>
            </a:r>
            <a:r>
              <a:rPr lang="en-US" sz="2400" dirty="0" smtClean="0"/>
              <a:t>float4 </a:t>
            </a:r>
            <a:r>
              <a:rPr lang="en-US" sz="2400" dirty="0" err="1" smtClean="0"/>
              <a:t>hndcPos</a:t>
            </a:r>
            <a:r>
              <a:rPr lang="en-US" sz="2400" dirty="0" smtClean="0"/>
              <a:t> = </a:t>
            </a:r>
            <a:r>
              <a:rPr lang="en-US" sz="2400" dirty="0" err="1" smtClean="0"/>
              <a:t>mul</a:t>
            </a:r>
            <a:r>
              <a:rPr lang="en-US" sz="2400" dirty="0" smtClean="0"/>
              <a:t>(float4(input[0].pos, 1),</a:t>
            </a:r>
            <a:endParaRPr lang="hu-HU" sz="2400" dirty="0" smtClean="0"/>
          </a:p>
          <a:p>
            <a:r>
              <a:rPr lang="hu-HU" sz="2400" dirty="0" smtClean="0"/>
              <a:t>                         </a:t>
            </a:r>
            <a:r>
              <a:rPr lang="en-US" sz="2400" dirty="0" err="1" smtClean="0">
                <a:solidFill>
                  <a:srgbClr val="00B0F0"/>
                </a:solidFill>
              </a:rPr>
              <a:t>modelViewProjMatrix</a:t>
            </a:r>
            <a:r>
              <a:rPr lang="en-US" sz="2400" dirty="0" smtClean="0"/>
              <a:t>);</a:t>
            </a:r>
          </a:p>
          <a:p>
            <a:r>
              <a:rPr lang="hu-HU" sz="2400" dirty="0" smtClean="0"/>
              <a:t>    </a:t>
            </a:r>
            <a:r>
              <a:rPr lang="en-US" sz="2400" dirty="0" err="1" smtClean="0"/>
              <a:t>GsosBillboard</a:t>
            </a:r>
            <a:r>
              <a:rPr lang="en-US" sz="2400" dirty="0" smtClean="0"/>
              <a:t> output;</a:t>
            </a:r>
          </a:p>
          <a:p>
            <a:r>
              <a:rPr lang="hu-HU" sz="2400" dirty="0" smtClean="0"/>
              <a:t>    </a:t>
            </a:r>
            <a:r>
              <a:rPr lang="en-US" sz="2400" dirty="0" smtClean="0"/>
              <a:t>output.pos = </a:t>
            </a:r>
            <a:r>
              <a:rPr lang="en-US" sz="2400" dirty="0" err="1" smtClean="0"/>
              <a:t>hndcPos</a:t>
            </a:r>
            <a:r>
              <a:rPr lang="en-US" sz="2400" dirty="0" smtClean="0"/>
              <a:t>;</a:t>
            </a:r>
          </a:p>
          <a:p>
            <a:r>
              <a:rPr lang="hu-HU" sz="2400" dirty="0" smtClean="0"/>
              <a:t>    </a:t>
            </a:r>
            <a:r>
              <a:rPr lang="en-US" sz="2400" dirty="0" err="1" smtClean="0"/>
              <a:t>output.pos.x</a:t>
            </a:r>
            <a:r>
              <a:rPr lang="en-US" sz="2400" dirty="0" smtClean="0"/>
              <a:t> += </a:t>
            </a:r>
            <a:r>
              <a:rPr lang="hu-HU" sz="2400" dirty="0" smtClean="0"/>
              <a:t>billboardSize.x</a:t>
            </a:r>
            <a:r>
              <a:rPr lang="en-US" sz="2400" dirty="0" smtClean="0"/>
              <a:t>;</a:t>
            </a:r>
          </a:p>
          <a:p>
            <a:r>
              <a:rPr lang="hu-HU" sz="2400" dirty="0" smtClean="0"/>
              <a:t>    </a:t>
            </a:r>
            <a:r>
              <a:rPr lang="en-US" sz="2400" dirty="0" err="1" smtClean="0"/>
              <a:t>output.pos.y</a:t>
            </a:r>
            <a:r>
              <a:rPr lang="en-US" sz="2400" dirty="0" smtClean="0"/>
              <a:t> += </a:t>
            </a:r>
            <a:r>
              <a:rPr lang="hu-HU" sz="2400" dirty="0" smtClean="0"/>
              <a:t>billboardSize.y</a:t>
            </a:r>
            <a:r>
              <a:rPr lang="en-US" sz="2400" dirty="0" smtClean="0"/>
              <a:t>;</a:t>
            </a:r>
          </a:p>
          <a:p>
            <a:r>
              <a:rPr lang="hu-HU" sz="2400" dirty="0" smtClean="0"/>
              <a:t>    </a:t>
            </a:r>
            <a:r>
              <a:rPr lang="en-US" sz="2400" dirty="0" smtClean="0"/>
              <a:t>output.tex = float2(1, 0);</a:t>
            </a:r>
          </a:p>
          <a:p>
            <a:r>
              <a:rPr lang="hu-HU" sz="2400" dirty="0" smtClean="0"/>
              <a:t>    </a:t>
            </a:r>
            <a:r>
              <a:rPr lang="en-US" sz="2400" dirty="0" err="1" smtClean="0"/>
              <a:t>stream.Append</a:t>
            </a:r>
            <a:r>
              <a:rPr lang="en-US" sz="2400" dirty="0" smtClean="0"/>
              <a:t>(output);</a:t>
            </a:r>
          </a:p>
          <a:p>
            <a:r>
              <a:rPr lang="en-US" sz="800" dirty="0" smtClean="0"/>
              <a:t>output.pos = </a:t>
            </a:r>
            <a:r>
              <a:rPr lang="en-US" sz="800" dirty="0" err="1" smtClean="0"/>
              <a:t>hndcPos</a:t>
            </a:r>
            <a:r>
              <a:rPr lang="en-US" sz="800" dirty="0" smtClean="0"/>
              <a:t>;</a:t>
            </a:r>
          </a:p>
          <a:p>
            <a:r>
              <a:rPr lang="en-US" sz="800" dirty="0" err="1" smtClean="0"/>
              <a:t>output.pos.x</a:t>
            </a:r>
            <a:r>
              <a:rPr lang="en-US" sz="800" dirty="0" smtClean="0"/>
              <a:t> += </a:t>
            </a:r>
            <a:r>
              <a:rPr lang="en-US" sz="800" dirty="0" err="1" smtClean="0"/>
              <a:t>billboardSize.x</a:t>
            </a:r>
            <a:r>
              <a:rPr lang="en-US" sz="800" dirty="0" smtClean="0"/>
              <a:t>;</a:t>
            </a:r>
          </a:p>
          <a:p>
            <a:r>
              <a:rPr lang="en-US" sz="800" dirty="0" err="1" smtClean="0"/>
              <a:t>output.pos.y</a:t>
            </a:r>
            <a:r>
              <a:rPr lang="en-US" sz="800" dirty="0" smtClean="0"/>
              <a:t> -= </a:t>
            </a:r>
            <a:r>
              <a:rPr lang="en-US" sz="800" dirty="0" err="1" smtClean="0"/>
              <a:t>billboardSize.y</a:t>
            </a:r>
            <a:r>
              <a:rPr lang="en-US" sz="800" dirty="0" smtClean="0"/>
              <a:t>;</a:t>
            </a:r>
          </a:p>
          <a:p>
            <a:r>
              <a:rPr lang="en-US" sz="800" dirty="0" smtClean="0"/>
              <a:t>output.tex = float2(1, 1);</a:t>
            </a:r>
          </a:p>
          <a:p>
            <a:r>
              <a:rPr lang="en-US" sz="800" dirty="0" err="1" smtClean="0"/>
              <a:t>stream.Append</a:t>
            </a:r>
            <a:r>
              <a:rPr lang="en-US" sz="800" dirty="0" smtClean="0"/>
              <a:t>(output);</a:t>
            </a:r>
          </a:p>
          <a:p>
            <a:r>
              <a:rPr lang="en-US" sz="800" dirty="0" smtClean="0"/>
              <a:t>output.pos = </a:t>
            </a:r>
            <a:r>
              <a:rPr lang="en-US" sz="800" dirty="0" err="1" smtClean="0"/>
              <a:t>hndcPos</a:t>
            </a:r>
            <a:r>
              <a:rPr lang="en-US" sz="800" dirty="0" smtClean="0"/>
              <a:t>;</a:t>
            </a:r>
          </a:p>
          <a:p>
            <a:r>
              <a:rPr lang="en-US" sz="800" dirty="0" err="1" smtClean="0"/>
              <a:t>output.pos.x</a:t>
            </a:r>
            <a:r>
              <a:rPr lang="en-US" sz="800" dirty="0" smtClean="0"/>
              <a:t> -= </a:t>
            </a:r>
            <a:r>
              <a:rPr lang="en-US" sz="800" dirty="0" err="1" smtClean="0"/>
              <a:t>billboardSize.x</a:t>
            </a:r>
            <a:r>
              <a:rPr lang="en-US" sz="800" dirty="0" smtClean="0"/>
              <a:t>;</a:t>
            </a:r>
          </a:p>
          <a:p>
            <a:r>
              <a:rPr lang="en-US" sz="800" dirty="0" err="1" smtClean="0"/>
              <a:t>output.pos.y</a:t>
            </a:r>
            <a:r>
              <a:rPr lang="en-US" sz="800" dirty="0" smtClean="0"/>
              <a:t> += </a:t>
            </a:r>
            <a:r>
              <a:rPr lang="en-US" sz="800" dirty="0" err="1" smtClean="0"/>
              <a:t>billboardSize.y</a:t>
            </a:r>
            <a:r>
              <a:rPr lang="en-US" sz="800" dirty="0" smtClean="0"/>
              <a:t>;</a:t>
            </a:r>
          </a:p>
          <a:p>
            <a:r>
              <a:rPr lang="en-US" sz="800" dirty="0" smtClean="0"/>
              <a:t>output.tex = float2(0, 0);</a:t>
            </a:r>
          </a:p>
          <a:p>
            <a:r>
              <a:rPr lang="en-US" sz="800" dirty="0" err="1" smtClean="0"/>
              <a:t>stream.Append</a:t>
            </a:r>
            <a:r>
              <a:rPr lang="en-US" sz="800" dirty="0" smtClean="0"/>
              <a:t>(output);</a:t>
            </a:r>
          </a:p>
          <a:p>
            <a:r>
              <a:rPr lang="en-US" sz="800" dirty="0" smtClean="0"/>
              <a:t>output.pos = </a:t>
            </a:r>
            <a:r>
              <a:rPr lang="en-US" sz="800" dirty="0" err="1" smtClean="0"/>
              <a:t>hndcPos</a:t>
            </a:r>
            <a:r>
              <a:rPr lang="en-US" sz="800" dirty="0" smtClean="0"/>
              <a:t>;</a:t>
            </a:r>
          </a:p>
          <a:p>
            <a:r>
              <a:rPr lang="en-US" sz="800" dirty="0" err="1" smtClean="0"/>
              <a:t>output.pos.x</a:t>
            </a:r>
            <a:r>
              <a:rPr lang="en-US" sz="800" dirty="0" smtClean="0"/>
              <a:t> -= </a:t>
            </a:r>
            <a:r>
              <a:rPr lang="en-US" sz="800" dirty="0" err="1" smtClean="0"/>
              <a:t>billboardSize.x</a:t>
            </a:r>
            <a:r>
              <a:rPr lang="en-US" sz="800" dirty="0" smtClean="0"/>
              <a:t>;</a:t>
            </a:r>
          </a:p>
          <a:p>
            <a:r>
              <a:rPr lang="en-US" sz="800" dirty="0" err="1" smtClean="0"/>
              <a:t>output.pos.y</a:t>
            </a:r>
            <a:r>
              <a:rPr lang="en-US" sz="800" dirty="0" smtClean="0"/>
              <a:t> -= </a:t>
            </a:r>
            <a:r>
              <a:rPr lang="en-US" sz="800" dirty="0" err="1" smtClean="0"/>
              <a:t>billboardSize.y</a:t>
            </a:r>
            <a:r>
              <a:rPr lang="en-US" sz="800" dirty="0" smtClean="0"/>
              <a:t>;</a:t>
            </a:r>
          </a:p>
          <a:p>
            <a:r>
              <a:rPr lang="en-US" sz="800" dirty="0" smtClean="0"/>
              <a:t>output.tex = float2(0, 1);</a:t>
            </a:r>
          </a:p>
          <a:p>
            <a:r>
              <a:rPr lang="en-US" sz="800" dirty="0" err="1" smtClean="0"/>
              <a:t>stream.Append</a:t>
            </a:r>
            <a:r>
              <a:rPr lang="en-US" sz="800" dirty="0" smtClean="0"/>
              <a:t>(output);</a:t>
            </a:r>
            <a:r>
              <a:rPr lang="hu-HU" sz="800" dirty="0" smtClean="0"/>
              <a:t> </a:t>
            </a:r>
            <a:r>
              <a:rPr lang="en-US" sz="800" dirty="0" smtClean="0"/>
              <a:t>}</a:t>
            </a:r>
          </a:p>
        </p:txBody>
      </p:sp>
    </p:spTree>
    <p:extLst>
      <p:ext uri="{BB962C8B-B14F-4D97-AF65-F5344CB8AC3E}">
        <p14:creationId xmlns:p14="http://schemas.microsoft.com/office/powerpoint/2010/main" val="41549080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fontScale="90000"/>
          </a:bodyPr>
          <a:lstStyle/>
          <a:p>
            <a:r>
              <a:rPr lang="hu-HU" dirty="0" smtClean="0"/>
              <a:t>psFire</a:t>
            </a:r>
            <a:r>
              <a:rPr lang="en-US" dirty="0" smtClean="0"/>
              <a:t>.</a:t>
            </a:r>
            <a:r>
              <a:rPr lang="hu-HU" dirty="0" smtClean="0"/>
              <a:t>hlsl</a:t>
            </a:r>
            <a:endParaRPr lang="en-US" dirty="0"/>
          </a:p>
        </p:txBody>
      </p:sp>
      <p:sp>
        <p:nvSpPr>
          <p:cNvPr id="3" name="Szöveg helye 2"/>
          <p:cNvSpPr>
            <a:spLocks noGrp="1"/>
          </p:cNvSpPr>
          <p:nvPr>
            <p:ph type="body" sz="quarter" idx="13"/>
          </p:nvPr>
        </p:nvSpPr>
        <p:spPr>
          <a:solidFill>
            <a:srgbClr val="FFFF66"/>
          </a:solidFill>
        </p:spPr>
        <p:txBody>
          <a:bodyPr>
            <a:normAutofit/>
          </a:bodyPr>
          <a:lstStyle/>
          <a:p>
            <a:r>
              <a:rPr lang="en-US" sz="2400" dirty="0"/>
              <a:t>Texture2D </a:t>
            </a:r>
            <a:r>
              <a:rPr lang="en-US" sz="2400" dirty="0" err="1"/>
              <a:t>billboardTexture</a:t>
            </a:r>
            <a:r>
              <a:rPr lang="en-US" sz="2400" dirty="0"/>
              <a:t>;</a:t>
            </a:r>
          </a:p>
          <a:p>
            <a:r>
              <a:rPr lang="en-US" sz="2400" dirty="0" err="1"/>
              <a:t>SamplerState</a:t>
            </a:r>
            <a:r>
              <a:rPr lang="en-US" sz="2400" dirty="0"/>
              <a:t> </a:t>
            </a:r>
            <a:r>
              <a:rPr lang="en-US" sz="2400" dirty="0" err="1"/>
              <a:t>ss</a:t>
            </a:r>
            <a:r>
              <a:rPr lang="en-US" sz="2400" dirty="0"/>
              <a:t>;</a:t>
            </a:r>
            <a:endParaRPr lang="hu-HU" sz="2400" dirty="0"/>
          </a:p>
          <a:p>
            <a:endParaRPr lang="hu-HU" sz="2400" dirty="0"/>
          </a:p>
          <a:p>
            <a:r>
              <a:rPr lang="en-US" sz="2400" dirty="0"/>
              <a:t>float4 </a:t>
            </a:r>
            <a:r>
              <a:rPr lang="en-US" sz="2400" dirty="0" err="1"/>
              <a:t>psFire</a:t>
            </a:r>
            <a:r>
              <a:rPr lang="en-US" sz="2400" dirty="0"/>
              <a:t>(</a:t>
            </a:r>
            <a:r>
              <a:rPr lang="en-US" sz="2400" dirty="0" err="1"/>
              <a:t>GsosBillboard</a:t>
            </a:r>
            <a:r>
              <a:rPr lang="en-US" sz="2400" dirty="0"/>
              <a:t> input) : </a:t>
            </a:r>
            <a:r>
              <a:rPr lang="en-US" sz="2400" dirty="0" err="1"/>
              <a:t>SV_Target</a:t>
            </a:r>
            <a:endParaRPr lang="en-US" sz="2400" dirty="0"/>
          </a:p>
          <a:p>
            <a:r>
              <a:rPr lang="en-US" sz="2400" dirty="0"/>
              <a:t>{</a:t>
            </a:r>
          </a:p>
          <a:p>
            <a:r>
              <a:rPr lang="en-US" sz="2400" dirty="0"/>
              <a:t>    return </a:t>
            </a:r>
            <a:r>
              <a:rPr lang="en-US" sz="2400" dirty="0" err="1"/>
              <a:t>billboardTexture.Sample</a:t>
            </a:r>
            <a:r>
              <a:rPr lang="en-US" sz="2400" dirty="0"/>
              <a:t>(</a:t>
            </a:r>
          </a:p>
          <a:p>
            <a:r>
              <a:rPr lang="en-US" sz="2400" dirty="0"/>
              <a:t>        </a:t>
            </a:r>
            <a:r>
              <a:rPr lang="en-US" sz="2400" dirty="0" err="1" smtClean="0"/>
              <a:t>ss</a:t>
            </a:r>
            <a:r>
              <a:rPr lang="en-US" sz="2400" dirty="0" smtClean="0"/>
              <a:t>, </a:t>
            </a:r>
            <a:endParaRPr lang="en-US" sz="2400" dirty="0"/>
          </a:p>
          <a:p>
            <a:r>
              <a:rPr lang="en-US" sz="2400" dirty="0"/>
              <a:t>        </a:t>
            </a:r>
            <a:r>
              <a:rPr lang="en-US" sz="2400" dirty="0" err="1"/>
              <a:t>input.tex.xy</a:t>
            </a:r>
            <a:r>
              <a:rPr lang="en-US" sz="2400" dirty="0"/>
              <a:t>);</a:t>
            </a:r>
          </a:p>
          <a:p>
            <a:r>
              <a:rPr lang="en-US" sz="2400" dirty="0"/>
              <a:t>}</a:t>
            </a:r>
          </a:p>
        </p:txBody>
      </p:sp>
    </p:spTree>
    <p:extLst>
      <p:ext uri="{BB962C8B-B14F-4D97-AF65-F5344CB8AC3E}">
        <p14:creationId xmlns:p14="http://schemas.microsoft.com/office/powerpoint/2010/main" val="36361961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dirty="0" smtClean="0"/>
              <a:t>Mesh::Shaded</a:t>
            </a:r>
            <a:endParaRPr lang="en-US" dirty="0"/>
          </a:p>
        </p:txBody>
      </p:sp>
      <p:sp>
        <p:nvSpPr>
          <p:cNvPr id="115715" name="Text Box 3"/>
          <p:cNvSpPr txBox="1">
            <a:spLocks noChangeArrowheads="1"/>
          </p:cNvSpPr>
          <p:nvPr/>
        </p:nvSpPr>
        <p:spPr bwMode="auto">
          <a:xfrm>
            <a:off x="228600" y="1447800"/>
            <a:ext cx="7909538" cy="4524315"/>
          </a:xfrm>
          <a:prstGeom prst="rect">
            <a:avLst/>
          </a:prstGeom>
          <a:solidFill>
            <a:schemeClr val="accent4">
              <a:lumMod val="20000"/>
              <a:lumOff val="80000"/>
            </a:schemeClr>
          </a:solidFill>
          <a:ln w="12700">
            <a:solidFill>
              <a:schemeClr val="tx1"/>
            </a:solidFill>
            <a:miter lim="800000"/>
            <a:headEnd/>
            <a:tailEnd type="none" w="lg" len="med"/>
          </a:ln>
          <a:effectLst/>
        </p:spPr>
        <p:txBody>
          <a:bodyPr wrap="none">
            <a:spAutoFit/>
          </a:bodyPr>
          <a:lstStyle>
            <a:defPPr>
              <a:defRPr lang="en-US"/>
            </a:defPPr>
            <a:lvl1pPr>
              <a:defRPr>
                <a:latin typeface="Consolas" panose="020B0609020204030204" pitchFamily="49" charset="0"/>
                <a:cs typeface="Consolas" panose="020B0609020204030204" pitchFamily="49" charset="0"/>
              </a:defRPr>
            </a:lvl1pPr>
          </a:lstStyle>
          <a:p>
            <a:r>
              <a:rPr lang="en-US" dirty="0"/>
              <a:t>Egg::Mesh::</a:t>
            </a:r>
            <a:r>
              <a:rPr lang="en-US" dirty="0" err="1" smtClean="0"/>
              <a:t>MaterialP</a:t>
            </a:r>
            <a:r>
              <a:rPr lang="en-US" dirty="0" smtClean="0"/>
              <a:t> </a:t>
            </a:r>
            <a:r>
              <a:rPr lang="en-US" dirty="0" err="1">
                <a:solidFill>
                  <a:srgbClr val="FF0000"/>
                </a:solidFill>
              </a:rPr>
              <a:t>fireMaterial</a:t>
            </a:r>
            <a:endParaRPr lang="hu-HU" dirty="0">
              <a:solidFill>
                <a:srgbClr val="FF0000"/>
              </a:solidFill>
            </a:endParaRPr>
          </a:p>
          <a:p>
            <a:r>
              <a:rPr lang="hu-HU" dirty="0"/>
              <a:t>  </a:t>
            </a:r>
            <a:r>
              <a:rPr lang="en-US" dirty="0"/>
              <a:t>=</a:t>
            </a:r>
            <a:r>
              <a:rPr lang="hu-HU" dirty="0"/>
              <a:t> </a:t>
            </a:r>
            <a:r>
              <a:rPr lang="en-US" dirty="0"/>
              <a:t>Egg::Mesh::Material::create</a:t>
            </a:r>
            <a:r>
              <a:rPr lang="en-US" dirty="0" smtClean="0"/>
              <a:t>();</a:t>
            </a:r>
          </a:p>
          <a:p>
            <a:r>
              <a:rPr lang="en-US" dirty="0" smtClean="0">
                <a:solidFill>
                  <a:srgbClr val="00B050"/>
                </a:solidFill>
              </a:rPr>
              <a:t>// load </a:t>
            </a:r>
            <a:r>
              <a:rPr lang="en-US" dirty="0" err="1" smtClean="0">
                <a:solidFill>
                  <a:srgbClr val="00B050"/>
                </a:solidFill>
              </a:rPr>
              <a:t>shaders</a:t>
            </a:r>
            <a:r>
              <a:rPr lang="en-US" dirty="0" smtClean="0">
                <a:solidFill>
                  <a:srgbClr val="00B050"/>
                </a:solidFill>
              </a:rPr>
              <a:t> here</a:t>
            </a:r>
            <a:endParaRPr lang="en-US" dirty="0">
              <a:solidFill>
                <a:srgbClr val="00B050"/>
              </a:solidFill>
            </a:endParaRPr>
          </a:p>
          <a:p>
            <a:r>
              <a:rPr lang="en-US" dirty="0" err="1"/>
              <a:t>fireMaterial</a:t>
            </a:r>
            <a:r>
              <a:rPr lang="en-US" dirty="0"/>
              <a:t>-&gt;</a:t>
            </a:r>
            <a:r>
              <a:rPr lang="en-US" dirty="0" err="1"/>
              <a:t>setShader</a:t>
            </a:r>
            <a:r>
              <a:rPr lang="en-US" dirty="0"/>
              <a:t>(Egg::Mesh::</a:t>
            </a:r>
            <a:r>
              <a:rPr lang="en-US" dirty="0" err="1"/>
              <a:t>ShaderStageFlag</a:t>
            </a:r>
            <a:r>
              <a:rPr lang="en-US" dirty="0"/>
              <a:t>::</a:t>
            </a:r>
            <a:r>
              <a:rPr lang="en-US" dirty="0" smtClean="0"/>
              <a:t>Vertex,</a:t>
            </a:r>
          </a:p>
          <a:p>
            <a:r>
              <a:rPr lang="en-US" dirty="0" smtClean="0"/>
              <a:t>   </a:t>
            </a:r>
            <a:r>
              <a:rPr lang="en-US" dirty="0" err="1" smtClean="0"/>
              <a:t>billboardVertexShader</a:t>
            </a:r>
            <a:r>
              <a:rPr lang="en-US" dirty="0"/>
              <a:t>);</a:t>
            </a:r>
          </a:p>
          <a:p>
            <a:r>
              <a:rPr lang="en-US" dirty="0" err="1"/>
              <a:t>fireMaterial</a:t>
            </a:r>
            <a:r>
              <a:rPr lang="en-US" dirty="0"/>
              <a:t>-&gt;</a:t>
            </a:r>
            <a:r>
              <a:rPr lang="en-US" dirty="0" err="1"/>
              <a:t>setShader</a:t>
            </a:r>
            <a:r>
              <a:rPr lang="en-US" dirty="0"/>
              <a:t>(Egg::Mesh::</a:t>
            </a:r>
            <a:r>
              <a:rPr lang="en-US" dirty="0" err="1"/>
              <a:t>ShaderStageFlag</a:t>
            </a:r>
            <a:r>
              <a:rPr lang="en-US" dirty="0"/>
              <a:t>::Geometry</a:t>
            </a:r>
            <a:r>
              <a:rPr lang="en-US" dirty="0" smtClean="0"/>
              <a:t>,</a:t>
            </a:r>
          </a:p>
          <a:p>
            <a:r>
              <a:rPr lang="en-US" dirty="0" smtClean="0"/>
              <a:t>   </a:t>
            </a:r>
            <a:r>
              <a:rPr lang="en-US" dirty="0" err="1" smtClean="0"/>
              <a:t>billboardGeometryShader</a:t>
            </a:r>
            <a:r>
              <a:rPr lang="en-US" dirty="0"/>
              <a:t>);</a:t>
            </a:r>
          </a:p>
          <a:p>
            <a:r>
              <a:rPr lang="en-US" dirty="0" err="1"/>
              <a:t>fireMaterial</a:t>
            </a:r>
            <a:r>
              <a:rPr lang="en-US" dirty="0"/>
              <a:t>-&gt;</a:t>
            </a:r>
            <a:r>
              <a:rPr lang="en-US" dirty="0" err="1"/>
              <a:t>setShader</a:t>
            </a:r>
            <a:r>
              <a:rPr lang="en-US" dirty="0"/>
              <a:t>(Egg::Mesh::</a:t>
            </a:r>
            <a:r>
              <a:rPr lang="en-US" dirty="0" err="1"/>
              <a:t>ShaderStageFlag</a:t>
            </a:r>
            <a:r>
              <a:rPr lang="en-US" dirty="0"/>
              <a:t>::Pixel</a:t>
            </a:r>
            <a:r>
              <a:rPr lang="en-US" dirty="0" smtClean="0"/>
              <a:t>,</a:t>
            </a:r>
          </a:p>
          <a:p>
            <a:r>
              <a:rPr lang="en-US" dirty="0"/>
              <a:t> </a:t>
            </a:r>
            <a:r>
              <a:rPr lang="en-US" dirty="0" smtClean="0"/>
              <a:t>  </a:t>
            </a:r>
            <a:r>
              <a:rPr lang="en-US" dirty="0" err="1" smtClean="0"/>
              <a:t>firePixelShader</a:t>
            </a:r>
            <a:r>
              <a:rPr lang="en-US" dirty="0"/>
              <a:t>);</a:t>
            </a:r>
            <a:endParaRPr lang="en-US" dirty="0" smtClean="0"/>
          </a:p>
          <a:p>
            <a:endParaRPr lang="en-US" dirty="0" smtClean="0"/>
          </a:p>
          <a:p>
            <a:r>
              <a:rPr lang="en-US" dirty="0" err="1"/>
              <a:t>fireMaterial</a:t>
            </a:r>
            <a:r>
              <a:rPr lang="en-US" dirty="0"/>
              <a:t>-&gt;</a:t>
            </a:r>
            <a:r>
              <a:rPr lang="en-US" dirty="0" err="1"/>
              <a:t>setShaderResource</a:t>
            </a:r>
            <a:r>
              <a:rPr lang="en-US" dirty="0"/>
              <a:t>("</a:t>
            </a:r>
            <a:r>
              <a:rPr lang="en-US" dirty="0" err="1"/>
              <a:t>billboardTexture</a:t>
            </a:r>
            <a:r>
              <a:rPr lang="en-US" dirty="0" smtClean="0"/>
              <a:t>",</a:t>
            </a:r>
          </a:p>
          <a:p>
            <a:r>
              <a:rPr lang="en-US" dirty="0"/>
              <a:t>	</a:t>
            </a:r>
            <a:r>
              <a:rPr lang="en-US" dirty="0" err="1" smtClean="0"/>
              <a:t>bbSrv</a:t>
            </a:r>
            <a:r>
              <a:rPr lang="en-US" dirty="0"/>
              <a:t>);</a:t>
            </a:r>
          </a:p>
          <a:p>
            <a:r>
              <a:rPr lang="en-US" dirty="0" err="1"/>
              <a:t>fireMaterial</a:t>
            </a:r>
            <a:r>
              <a:rPr lang="en-US" dirty="0"/>
              <a:t>-&gt;</a:t>
            </a:r>
            <a:r>
              <a:rPr lang="en-US" dirty="0" err="1"/>
              <a:t>setConstantBuffer</a:t>
            </a:r>
            <a:r>
              <a:rPr lang="en-US" dirty="0"/>
              <a:t>("</a:t>
            </a:r>
            <a:r>
              <a:rPr lang="en-US" dirty="0" err="1"/>
              <a:t>perSwapChain</a:t>
            </a:r>
            <a:r>
              <a:rPr lang="en-US" dirty="0" smtClean="0"/>
              <a:t>",</a:t>
            </a:r>
          </a:p>
          <a:p>
            <a:r>
              <a:rPr lang="en-US" dirty="0"/>
              <a:t>	</a:t>
            </a:r>
            <a:r>
              <a:rPr lang="en-US" dirty="0" err="1" smtClean="0"/>
              <a:t>perSwapChainConstantBuffer</a:t>
            </a:r>
            <a:r>
              <a:rPr lang="en-US" dirty="0"/>
              <a:t>);</a:t>
            </a:r>
          </a:p>
          <a:p>
            <a:r>
              <a:rPr lang="en-US" dirty="0" err="1"/>
              <a:t>fireMaterial</a:t>
            </a:r>
            <a:r>
              <a:rPr lang="en-US" dirty="0"/>
              <a:t>-&gt;</a:t>
            </a:r>
            <a:r>
              <a:rPr lang="en-US" dirty="0" err="1"/>
              <a:t>setConstantBuffer</a:t>
            </a:r>
            <a:r>
              <a:rPr lang="en-US" dirty="0"/>
              <a:t>("</a:t>
            </a:r>
            <a:r>
              <a:rPr lang="en-US" dirty="0" err="1"/>
              <a:t>perObject</a:t>
            </a:r>
            <a:r>
              <a:rPr lang="en-US" dirty="0" smtClean="0"/>
              <a:t>",</a:t>
            </a:r>
          </a:p>
          <a:p>
            <a:r>
              <a:rPr lang="en-US" dirty="0"/>
              <a:t>	</a:t>
            </a:r>
            <a:r>
              <a:rPr lang="en-US" dirty="0" err="1" smtClean="0"/>
              <a:t>perObjectConstantBuffer</a:t>
            </a:r>
            <a:r>
              <a:rPr lang="en-US" dirty="0"/>
              <a:t>);</a:t>
            </a:r>
          </a:p>
        </p:txBody>
      </p:sp>
    </p:spTree>
    <p:extLst>
      <p:ext uri="{BB962C8B-B14F-4D97-AF65-F5344CB8AC3E}">
        <p14:creationId xmlns:p14="http://schemas.microsoft.com/office/powerpoint/2010/main" val="465955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dirty="0" smtClean="0"/>
              <a:t>Mesh::Shaded</a:t>
            </a:r>
            <a:endParaRPr lang="en-US" dirty="0"/>
          </a:p>
        </p:txBody>
      </p:sp>
      <p:sp>
        <p:nvSpPr>
          <p:cNvPr id="115715" name="Text Box 3"/>
          <p:cNvSpPr txBox="1">
            <a:spLocks noChangeArrowheads="1"/>
          </p:cNvSpPr>
          <p:nvPr/>
        </p:nvSpPr>
        <p:spPr bwMode="auto">
          <a:xfrm>
            <a:off x="228600" y="1447800"/>
            <a:ext cx="6389891" cy="2308324"/>
          </a:xfrm>
          <a:prstGeom prst="rect">
            <a:avLst/>
          </a:prstGeom>
          <a:solidFill>
            <a:schemeClr val="accent4">
              <a:lumMod val="20000"/>
              <a:lumOff val="80000"/>
            </a:schemeClr>
          </a:solidFill>
          <a:ln w="12700">
            <a:solidFill>
              <a:schemeClr val="tx1"/>
            </a:solidFill>
            <a:miter lim="800000"/>
            <a:headEnd/>
            <a:tailEnd type="none" w="lg" len="med"/>
          </a:ln>
          <a:effectLst/>
        </p:spPr>
        <p:txBody>
          <a:bodyPr wrap="none">
            <a:spAutoFit/>
          </a:bodyPr>
          <a:lstStyle>
            <a:defPPr>
              <a:defRPr lang="en-US"/>
            </a:defPPr>
            <a:lvl1pPr>
              <a:defRPr>
                <a:latin typeface="Consolas" panose="020B0609020204030204" pitchFamily="49" charset="0"/>
                <a:cs typeface="Consolas" panose="020B0609020204030204" pitchFamily="49" charset="0"/>
              </a:defRPr>
            </a:lvl1pPr>
          </a:lstStyle>
          <a:p>
            <a:endParaRPr lang="en-US" dirty="0"/>
          </a:p>
          <a:p>
            <a:r>
              <a:rPr lang="en-US" dirty="0" err="1"/>
              <a:t>ComPtr</a:t>
            </a:r>
            <a:r>
              <a:rPr lang="en-US" dirty="0"/>
              <a:t>&lt;ID3D11InputLayout&gt; </a:t>
            </a:r>
            <a:r>
              <a:rPr lang="en-US" dirty="0" err="1"/>
              <a:t>billboardInputLayout</a:t>
            </a:r>
            <a:r>
              <a:rPr lang="en-US" dirty="0"/>
              <a:t> = </a:t>
            </a:r>
            <a:endParaRPr lang="hu-HU" dirty="0"/>
          </a:p>
          <a:p>
            <a:r>
              <a:rPr lang="en-US" dirty="0" err="1"/>
              <a:t>inputBinder</a:t>
            </a:r>
            <a:r>
              <a:rPr lang="en-US" dirty="0"/>
              <a:t>-&gt;</a:t>
            </a:r>
            <a:r>
              <a:rPr lang="en-US" dirty="0" err="1"/>
              <a:t>getCompatibleInputLayout</a:t>
            </a:r>
            <a:r>
              <a:rPr lang="en-US" dirty="0"/>
              <a:t>(</a:t>
            </a:r>
            <a:endParaRPr lang="hu-HU" dirty="0"/>
          </a:p>
          <a:p>
            <a:r>
              <a:rPr lang="hu-HU" dirty="0"/>
              <a:t>    </a:t>
            </a:r>
            <a:r>
              <a:rPr lang="en-US" dirty="0" err="1"/>
              <a:t>billboardVertexShaderByteCode</a:t>
            </a:r>
            <a:r>
              <a:rPr lang="en-US" dirty="0"/>
              <a:t>,</a:t>
            </a:r>
            <a:endParaRPr lang="hu-HU" dirty="0"/>
          </a:p>
          <a:p>
            <a:r>
              <a:rPr lang="hu-HU" dirty="0"/>
              <a:t> </a:t>
            </a:r>
            <a:r>
              <a:rPr lang="en-US" dirty="0"/>
              <a:t> </a:t>
            </a:r>
            <a:r>
              <a:rPr lang="hu-HU" dirty="0"/>
              <a:t>  </a:t>
            </a:r>
            <a:r>
              <a:rPr lang="en-US" dirty="0" err="1"/>
              <a:t>particleVertexStream</a:t>
            </a:r>
            <a:r>
              <a:rPr lang="en-US" dirty="0"/>
              <a:t>);</a:t>
            </a:r>
          </a:p>
          <a:p>
            <a:r>
              <a:rPr lang="en-US" dirty="0" err="1"/>
              <a:t>fireBillboardSet</a:t>
            </a:r>
            <a:r>
              <a:rPr lang="en-US" dirty="0"/>
              <a:t> = Egg::Mesh::Shaded::create(</a:t>
            </a:r>
            <a:endParaRPr lang="hu-HU" dirty="0"/>
          </a:p>
          <a:p>
            <a:r>
              <a:rPr lang="hu-HU" dirty="0"/>
              <a:t>   </a:t>
            </a:r>
            <a:r>
              <a:rPr lang="en-US" dirty="0" err="1"/>
              <a:t>particleVertexStream</a:t>
            </a:r>
            <a:r>
              <a:rPr lang="en-US" dirty="0"/>
              <a:t>, </a:t>
            </a:r>
            <a:r>
              <a:rPr lang="en-US" dirty="0" err="1"/>
              <a:t>fireMaterial</a:t>
            </a:r>
            <a:r>
              <a:rPr lang="en-US" dirty="0"/>
              <a:t>,</a:t>
            </a:r>
            <a:endParaRPr lang="hu-HU" dirty="0"/>
          </a:p>
          <a:p>
            <a:r>
              <a:rPr lang="hu-HU" dirty="0"/>
              <a:t>  </a:t>
            </a:r>
            <a:r>
              <a:rPr lang="en-US" dirty="0"/>
              <a:t> </a:t>
            </a:r>
            <a:r>
              <a:rPr lang="en-US" dirty="0" err="1"/>
              <a:t>billboardInputLayout</a:t>
            </a:r>
            <a:r>
              <a:rPr lang="en-US" dirty="0"/>
              <a:t>);</a:t>
            </a:r>
          </a:p>
        </p:txBody>
      </p:sp>
    </p:spTree>
    <p:extLst>
      <p:ext uri="{BB962C8B-B14F-4D97-AF65-F5344CB8AC3E}">
        <p14:creationId xmlns:p14="http://schemas.microsoft.com/office/powerpoint/2010/main" val="4021225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dirty="0" err="1" smtClean="0"/>
              <a:t>Adatok</a:t>
            </a:r>
            <a:r>
              <a:rPr lang="en-US" dirty="0" smtClean="0"/>
              <a:t> felt</a:t>
            </a:r>
            <a:r>
              <a:rPr lang="hu-HU" dirty="0" smtClean="0"/>
              <a:t>öltése</a:t>
            </a:r>
            <a:r>
              <a:rPr lang="en-US" dirty="0" smtClean="0"/>
              <a:t> (animate)</a:t>
            </a:r>
            <a:endParaRPr lang="en-US" dirty="0"/>
          </a:p>
        </p:txBody>
      </p:sp>
      <p:sp>
        <p:nvSpPr>
          <p:cNvPr id="4" name="Text Box 3"/>
          <p:cNvSpPr txBox="1">
            <a:spLocks noChangeArrowheads="1"/>
          </p:cNvSpPr>
          <p:nvPr/>
        </p:nvSpPr>
        <p:spPr bwMode="auto">
          <a:xfrm>
            <a:off x="228600" y="1469923"/>
            <a:ext cx="7782900" cy="4524315"/>
          </a:xfrm>
          <a:prstGeom prst="rect">
            <a:avLst/>
          </a:prstGeom>
          <a:solidFill>
            <a:schemeClr val="accent4">
              <a:lumMod val="20000"/>
              <a:lumOff val="80000"/>
            </a:schemeClr>
          </a:solidFill>
          <a:ln w="12700">
            <a:solidFill>
              <a:schemeClr val="tx1"/>
            </a:solidFill>
            <a:miter lim="800000"/>
            <a:headEnd/>
            <a:tailEnd type="none" w="lg" len="med"/>
          </a:ln>
          <a:effectLst/>
        </p:spPr>
        <p:txBody>
          <a:bodyPr wrap="none">
            <a:spAutoFit/>
          </a:bodyPr>
          <a:lstStyle>
            <a:defPPr>
              <a:defRPr lang="en-US"/>
            </a:defPPr>
            <a:lvl1pPr>
              <a:defRPr>
                <a:latin typeface="Consolas" panose="020B0609020204030204" pitchFamily="49" charset="0"/>
                <a:cs typeface="Consolas" panose="020B0609020204030204" pitchFamily="49" charset="0"/>
              </a:defRPr>
            </a:lvl1pPr>
          </a:lstStyle>
          <a:p>
            <a:r>
              <a:rPr lang="en-US" dirty="0"/>
              <a:t>using namespace Microsoft::WRL;</a:t>
            </a:r>
            <a:endParaRPr lang="en-US" dirty="0" smtClean="0"/>
          </a:p>
          <a:p>
            <a:endParaRPr lang="en-US" dirty="0"/>
          </a:p>
          <a:p>
            <a:r>
              <a:rPr lang="en-US" dirty="0" err="1" smtClean="0"/>
              <a:t>ComPtr</a:t>
            </a:r>
            <a:r>
              <a:rPr lang="en-US" dirty="0" smtClean="0"/>
              <a:t>&lt;ID3D11Buffer</a:t>
            </a:r>
            <a:r>
              <a:rPr lang="en-US" dirty="0"/>
              <a:t>&gt;</a:t>
            </a:r>
            <a:r>
              <a:rPr lang="en-US" dirty="0" smtClean="0"/>
              <a:t> </a:t>
            </a:r>
            <a:r>
              <a:rPr lang="en-US" dirty="0" err="1"/>
              <a:t>vertexBuffer</a:t>
            </a:r>
            <a:r>
              <a:rPr lang="en-US" dirty="0"/>
              <a:t> = </a:t>
            </a:r>
            <a:r>
              <a:rPr lang="en-US" dirty="0" err="1"/>
              <a:t>fireBillboardSet</a:t>
            </a:r>
            <a:endParaRPr lang="hu-HU" dirty="0"/>
          </a:p>
          <a:p>
            <a:r>
              <a:rPr lang="hu-HU" dirty="0"/>
              <a:t>	</a:t>
            </a:r>
            <a:r>
              <a:rPr lang="en-US" dirty="0"/>
              <a:t>-&gt;</a:t>
            </a:r>
            <a:r>
              <a:rPr lang="en-US" dirty="0" err="1"/>
              <a:t>getGeometry</a:t>
            </a:r>
            <a:r>
              <a:rPr lang="en-US" dirty="0"/>
              <a:t>()</a:t>
            </a:r>
            <a:endParaRPr lang="hu-HU" dirty="0"/>
          </a:p>
          <a:p>
            <a:r>
              <a:rPr lang="hu-HU" dirty="0"/>
              <a:t>	</a:t>
            </a:r>
            <a:r>
              <a:rPr lang="en-US" dirty="0"/>
              <a:t>-&gt;</a:t>
            </a:r>
            <a:r>
              <a:rPr lang="en-US" dirty="0" err="1"/>
              <a:t>getPrimaryBuffer</a:t>
            </a:r>
            <a:r>
              <a:rPr lang="en-US" dirty="0"/>
              <a:t>();</a:t>
            </a:r>
          </a:p>
          <a:p>
            <a:r>
              <a:rPr lang="en-US" dirty="0" err="1" smtClean="0"/>
              <a:t>ComPtr</a:t>
            </a:r>
            <a:r>
              <a:rPr lang="en-US" dirty="0" smtClean="0"/>
              <a:t>&lt;ID3D11DeviceContext&gt; </a:t>
            </a:r>
            <a:r>
              <a:rPr lang="en-US" dirty="0"/>
              <a:t>context;</a:t>
            </a:r>
          </a:p>
          <a:p>
            <a:r>
              <a:rPr lang="en-US" dirty="0"/>
              <a:t>device-&gt;</a:t>
            </a:r>
            <a:r>
              <a:rPr lang="en-US" dirty="0" err="1" smtClean="0"/>
              <a:t>GetImmediateContext</a:t>
            </a:r>
            <a:r>
              <a:rPr lang="en-US" dirty="0" smtClean="0"/>
              <a:t>(</a:t>
            </a:r>
            <a:r>
              <a:rPr lang="en-US" dirty="0" err="1" smtClean="0"/>
              <a:t>context.GetAddressOf</a:t>
            </a:r>
            <a:r>
              <a:rPr lang="en-US" dirty="0" smtClean="0"/>
              <a:t>());</a:t>
            </a:r>
            <a:endParaRPr lang="en-US" dirty="0"/>
          </a:p>
          <a:p>
            <a:r>
              <a:rPr lang="en-US" dirty="0"/>
              <a:t>D3D11_MAPPED_SUBRESOURCE </a:t>
            </a:r>
            <a:r>
              <a:rPr lang="en-US" dirty="0" err="1"/>
              <a:t>mappedVertexData</a:t>
            </a:r>
            <a:r>
              <a:rPr lang="en-US" dirty="0"/>
              <a:t>;</a:t>
            </a:r>
          </a:p>
          <a:p>
            <a:r>
              <a:rPr lang="en-US" dirty="0"/>
              <a:t>context-&gt;</a:t>
            </a:r>
            <a:r>
              <a:rPr lang="en-US" dirty="0" smtClean="0"/>
              <a:t>Map(</a:t>
            </a:r>
            <a:r>
              <a:rPr lang="en-US" dirty="0" err="1" smtClean="0"/>
              <a:t>vertexBuffer.Get</a:t>
            </a:r>
            <a:r>
              <a:rPr lang="en-US" dirty="0" smtClean="0"/>
              <a:t>(), </a:t>
            </a:r>
            <a:r>
              <a:rPr lang="en-US" dirty="0"/>
              <a:t>0, </a:t>
            </a:r>
            <a:r>
              <a:rPr lang="en-US" dirty="0" smtClean="0"/>
              <a:t>D3D11_MAP_WRITE_DISCARD,</a:t>
            </a:r>
            <a:endParaRPr lang="hu-HU" dirty="0" smtClean="0"/>
          </a:p>
          <a:p>
            <a:r>
              <a:rPr lang="hu-HU" dirty="0"/>
              <a:t> </a:t>
            </a:r>
            <a:r>
              <a:rPr lang="hu-HU" dirty="0" smtClean="0"/>
              <a:t> </a:t>
            </a:r>
            <a:r>
              <a:rPr lang="en-US" dirty="0" smtClean="0"/>
              <a:t>0</a:t>
            </a:r>
            <a:r>
              <a:rPr lang="en-US" dirty="0"/>
              <a:t>, &amp;</a:t>
            </a:r>
            <a:r>
              <a:rPr lang="en-US" dirty="0" err="1"/>
              <a:t>mappedVertexData</a:t>
            </a:r>
            <a:r>
              <a:rPr lang="en-US" dirty="0"/>
              <a:t>);</a:t>
            </a:r>
          </a:p>
          <a:p>
            <a:endParaRPr lang="hu-HU" dirty="0"/>
          </a:p>
          <a:p>
            <a:r>
              <a:rPr lang="en-US" dirty="0" err="1"/>
              <a:t>memcpy</a:t>
            </a:r>
            <a:r>
              <a:rPr lang="en-US" dirty="0"/>
              <a:t>(</a:t>
            </a:r>
            <a:r>
              <a:rPr lang="en-US" dirty="0" err="1"/>
              <a:t>mappedVertexData.pData</a:t>
            </a:r>
            <a:r>
              <a:rPr lang="en-US" dirty="0"/>
              <a:t>, &amp;particles.at(0</a:t>
            </a:r>
            <a:r>
              <a:rPr lang="en-US" dirty="0" smtClean="0"/>
              <a:t>),</a:t>
            </a:r>
            <a:endParaRPr lang="hu-HU" dirty="0" smtClean="0"/>
          </a:p>
          <a:p>
            <a:r>
              <a:rPr lang="hu-HU" dirty="0"/>
              <a:t> </a:t>
            </a:r>
            <a:r>
              <a:rPr lang="hu-HU" dirty="0" smtClean="0"/>
              <a:t> </a:t>
            </a:r>
            <a:r>
              <a:rPr lang="en-US" dirty="0" err="1" smtClean="0"/>
              <a:t>sizeof</a:t>
            </a:r>
            <a:r>
              <a:rPr lang="en-US" dirty="0" smtClean="0"/>
              <a:t>(Particle</a:t>
            </a:r>
            <a:r>
              <a:rPr lang="en-US" dirty="0"/>
              <a:t>) * </a:t>
            </a:r>
            <a:r>
              <a:rPr lang="en-US" dirty="0" err="1"/>
              <a:t>particles.size</a:t>
            </a:r>
            <a:r>
              <a:rPr lang="en-US" dirty="0"/>
              <a:t>());</a:t>
            </a:r>
          </a:p>
          <a:p>
            <a:endParaRPr lang="hu-HU" dirty="0"/>
          </a:p>
          <a:p>
            <a:r>
              <a:rPr lang="en-US" dirty="0"/>
              <a:t>context-&gt;</a:t>
            </a:r>
            <a:r>
              <a:rPr lang="en-US" dirty="0" err="1" smtClean="0"/>
              <a:t>Unmap</a:t>
            </a:r>
            <a:r>
              <a:rPr lang="en-US" dirty="0" smtClean="0"/>
              <a:t>(</a:t>
            </a:r>
            <a:r>
              <a:rPr lang="en-US" dirty="0" err="1" smtClean="0"/>
              <a:t>vertexBuffer.Get</a:t>
            </a:r>
            <a:r>
              <a:rPr lang="en-US" dirty="0" smtClean="0"/>
              <a:t>(), </a:t>
            </a:r>
            <a:r>
              <a:rPr lang="en-US" dirty="0"/>
              <a:t>0);</a:t>
            </a:r>
          </a:p>
          <a:p>
            <a:endParaRPr lang="en-US" dirty="0"/>
          </a:p>
        </p:txBody>
      </p:sp>
    </p:spTree>
    <p:extLst>
      <p:ext uri="{BB962C8B-B14F-4D97-AF65-F5344CB8AC3E}">
        <p14:creationId xmlns:p14="http://schemas.microsoft.com/office/powerpoint/2010/main" val="18454637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p:cNvSpPr>
            <a:spLocks noGrp="1"/>
          </p:cNvSpPr>
          <p:nvPr>
            <p:ph type="title"/>
          </p:nvPr>
        </p:nvSpPr>
        <p:spPr/>
        <p:txBody>
          <a:bodyPr/>
          <a:lstStyle/>
          <a:p>
            <a:r>
              <a:rPr lang="hu-HU" dirty="0" smtClean="0"/>
              <a:t>Plakátok</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1447800" y="1752600"/>
            <a:ext cx="6248400" cy="4933950"/>
          </a:xfrm>
          <a:prstGeom prst="rect">
            <a:avLst/>
          </a:prstGeom>
          <a:noFill/>
          <a:ln w="9525">
            <a:noFill/>
            <a:miter lim="800000"/>
            <a:headEnd/>
            <a:tailEnd/>
          </a:ln>
        </p:spPr>
      </p:pic>
    </p:spTree>
    <p:extLst>
      <p:ext uri="{BB962C8B-B14F-4D97-AF65-F5344CB8AC3E}">
        <p14:creationId xmlns:p14="http://schemas.microsoft.com/office/powerpoint/2010/main" val="8592717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dirty="0" smtClean="0"/>
              <a:t>Blending</a:t>
            </a:r>
            <a:endParaRPr lang="en-US" dirty="0"/>
          </a:p>
        </p:txBody>
      </p:sp>
      <p:sp>
        <p:nvSpPr>
          <p:cNvPr id="4" name="Text Box 3"/>
          <p:cNvSpPr txBox="1">
            <a:spLocks noChangeArrowheads="1"/>
          </p:cNvSpPr>
          <p:nvPr/>
        </p:nvSpPr>
        <p:spPr bwMode="auto">
          <a:xfrm>
            <a:off x="228600" y="1469923"/>
            <a:ext cx="7656263" cy="3970318"/>
          </a:xfrm>
          <a:prstGeom prst="rect">
            <a:avLst/>
          </a:prstGeom>
          <a:solidFill>
            <a:schemeClr val="accent4">
              <a:lumMod val="20000"/>
              <a:lumOff val="80000"/>
            </a:schemeClr>
          </a:solidFill>
          <a:ln w="12700">
            <a:solidFill>
              <a:schemeClr val="tx1"/>
            </a:solidFill>
            <a:miter lim="800000"/>
            <a:headEnd/>
            <a:tailEnd type="none" w="lg" len="med"/>
          </a:ln>
          <a:effectLst/>
        </p:spPr>
        <p:txBody>
          <a:bodyPr wrap="none">
            <a:spAutoFit/>
          </a:bodyPr>
          <a:lstStyle>
            <a:defPPr>
              <a:defRPr lang="en-US"/>
            </a:defPPr>
            <a:lvl1pPr>
              <a:defRPr>
                <a:latin typeface="Consolas" panose="020B0609020204030204" pitchFamily="49" charset="0"/>
                <a:cs typeface="Consolas" panose="020B0609020204030204" pitchFamily="49" charset="0"/>
              </a:defRPr>
            </a:lvl1pPr>
          </a:lstStyle>
          <a:p>
            <a:r>
              <a:rPr lang="en-US" dirty="0"/>
              <a:t>Microsoft::WRL::</a:t>
            </a:r>
            <a:r>
              <a:rPr lang="en-US" dirty="0" err="1"/>
              <a:t>ComPtr</a:t>
            </a:r>
            <a:r>
              <a:rPr lang="en-US" dirty="0"/>
              <a:t>&lt;ID3D11BlendState&gt; </a:t>
            </a:r>
            <a:r>
              <a:rPr lang="en-US" dirty="0" err="1"/>
              <a:t>additiveBlender</a:t>
            </a:r>
            <a:r>
              <a:rPr lang="en-US" dirty="0"/>
              <a:t>;</a:t>
            </a:r>
          </a:p>
          <a:p>
            <a:r>
              <a:rPr lang="en-US" dirty="0"/>
              <a:t>CD3D11_BLEND_DESC </a:t>
            </a:r>
            <a:r>
              <a:rPr lang="en-US" dirty="0" err="1"/>
              <a:t>additiveBlendDesc</a:t>
            </a:r>
            <a:r>
              <a:rPr lang="en-US" dirty="0"/>
              <a:t>;</a:t>
            </a:r>
          </a:p>
          <a:p>
            <a:r>
              <a:rPr lang="en-US" dirty="0" err="1"/>
              <a:t>additiveBlendDesc.IndependentBlendEnable</a:t>
            </a:r>
            <a:r>
              <a:rPr lang="en-US" dirty="0"/>
              <a:t> = FALSE;</a:t>
            </a:r>
          </a:p>
          <a:p>
            <a:r>
              <a:rPr lang="en-US" dirty="0" err="1"/>
              <a:t>additiveBlendDesc.RenderTarget</a:t>
            </a:r>
            <a:r>
              <a:rPr lang="en-US" dirty="0"/>
              <a:t>[0] = {</a:t>
            </a:r>
          </a:p>
          <a:p>
            <a:r>
              <a:rPr lang="en-US" dirty="0"/>
              <a:t>TRUE,</a:t>
            </a:r>
          </a:p>
          <a:p>
            <a:r>
              <a:rPr lang="en-US" dirty="0"/>
              <a:t>D3D11_BLEND_SRC_ALPHA, D3D11_BLEND_ONE, D3D11_BLEND_OP_ADD,</a:t>
            </a:r>
          </a:p>
          <a:p>
            <a:r>
              <a:rPr lang="en-US" dirty="0"/>
              <a:t>D3D11_BLEND_SRC_ALPHA, D3D11_BLEND_ONE, D3D11_BLEND_OP_ADD,</a:t>
            </a:r>
          </a:p>
          <a:p>
            <a:r>
              <a:rPr lang="en-US" dirty="0"/>
              <a:t>D3D11_COLOR_WRITE_ENABLE_ALL, </a:t>
            </a:r>
          </a:p>
          <a:p>
            <a:r>
              <a:rPr lang="en-US" dirty="0"/>
              <a:t>};</a:t>
            </a:r>
          </a:p>
          <a:p>
            <a:r>
              <a:rPr lang="en-US" dirty="0"/>
              <a:t>device-&gt;</a:t>
            </a:r>
            <a:r>
              <a:rPr lang="en-US" dirty="0" err="1"/>
              <a:t>CreateBlendState</a:t>
            </a:r>
            <a:r>
              <a:rPr lang="en-US" dirty="0"/>
              <a:t>(&amp;</a:t>
            </a:r>
            <a:r>
              <a:rPr lang="en-US" dirty="0" err="1" smtClean="0"/>
              <a:t>additiveBlendDesc</a:t>
            </a:r>
            <a:r>
              <a:rPr lang="en-US" dirty="0" smtClean="0"/>
              <a:t>,</a:t>
            </a:r>
          </a:p>
          <a:p>
            <a:r>
              <a:rPr lang="en-US" dirty="0"/>
              <a:t>	</a:t>
            </a:r>
            <a:r>
              <a:rPr lang="en-US" dirty="0" err="1" smtClean="0"/>
              <a:t>additiveBlender.GetAddressOf</a:t>
            </a:r>
            <a:r>
              <a:rPr lang="en-US" dirty="0" smtClean="0"/>
              <a:t>());</a:t>
            </a:r>
          </a:p>
          <a:p>
            <a:endParaRPr lang="en-US" dirty="0"/>
          </a:p>
          <a:p>
            <a:endParaRPr lang="en-US" dirty="0" smtClean="0"/>
          </a:p>
          <a:p>
            <a:r>
              <a:rPr lang="en-US" dirty="0" err="1"/>
              <a:t>fireMaterial</a:t>
            </a:r>
            <a:r>
              <a:rPr lang="en-US" dirty="0"/>
              <a:t>-&gt;</a:t>
            </a:r>
            <a:r>
              <a:rPr lang="en-US" dirty="0" err="1"/>
              <a:t>setBlendState</a:t>
            </a:r>
            <a:r>
              <a:rPr lang="en-US" dirty="0"/>
              <a:t>(</a:t>
            </a:r>
            <a:r>
              <a:rPr lang="en-US" dirty="0" err="1"/>
              <a:t>additiveBlender</a:t>
            </a:r>
            <a:r>
              <a:rPr lang="en-US" dirty="0"/>
              <a:t>);</a:t>
            </a:r>
          </a:p>
        </p:txBody>
      </p:sp>
    </p:spTree>
    <p:extLst>
      <p:ext uri="{BB962C8B-B14F-4D97-AF65-F5344CB8AC3E}">
        <p14:creationId xmlns:p14="http://schemas.microsoft.com/office/powerpoint/2010/main" val="29179744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p:cNvSpPr>
            <a:spLocks noGrp="1"/>
          </p:cNvSpPr>
          <p:nvPr>
            <p:ph type="title"/>
          </p:nvPr>
        </p:nvSpPr>
        <p:spPr/>
        <p:txBody>
          <a:bodyPr/>
          <a:lstStyle/>
          <a:p>
            <a:r>
              <a:rPr lang="hu-HU" dirty="0" err="1" smtClean="0"/>
              <a:t>Blending</a:t>
            </a:r>
            <a:r>
              <a:rPr lang="hu-HU" dirty="0" smtClean="0"/>
              <a:t> van… de </a:t>
            </a:r>
            <a:r>
              <a:rPr lang="hu-HU" dirty="0" err="1" smtClean="0"/>
              <a:t>z-teszt</a:t>
            </a:r>
            <a:r>
              <a:rPr lang="hu-HU" dirty="0" smtClean="0"/>
              <a:t> is</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447800" y="1600200"/>
            <a:ext cx="6248400" cy="4933950"/>
          </a:xfrm>
          <a:prstGeom prst="rect">
            <a:avLst/>
          </a:prstGeom>
          <a:noFill/>
          <a:ln w="9525">
            <a:noFill/>
            <a:miter lim="800000"/>
            <a:headEnd/>
            <a:tailEnd/>
          </a:ln>
        </p:spPr>
      </p:pic>
    </p:spTree>
    <p:extLst>
      <p:ext uri="{BB962C8B-B14F-4D97-AF65-F5344CB8AC3E}">
        <p14:creationId xmlns:p14="http://schemas.microsoft.com/office/powerpoint/2010/main" val="2578235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p:cNvSpPr>
            <a:spLocks noGrp="1"/>
          </p:cNvSpPr>
          <p:nvPr>
            <p:ph type="title"/>
          </p:nvPr>
        </p:nvSpPr>
        <p:spPr/>
        <p:txBody>
          <a:bodyPr/>
          <a:lstStyle/>
          <a:p>
            <a:r>
              <a:rPr lang="hu-HU" dirty="0" smtClean="0"/>
              <a:t>Nincs depth test – zsiráf sem takar</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371600" y="1524000"/>
            <a:ext cx="6248400" cy="4933950"/>
          </a:xfrm>
          <a:prstGeom prst="rect">
            <a:avLst/>
          </a:prstGeom>
          <a:noFill/>
          <a:ln w="9525">
            <a:noFill/>
            <a:miter lim="800000"/>
            <a:headEnd/>
            <a:tailEnd/>
          </a:ln>
        </p:spPr>
      </p:pic>
    </p:spTree>
    <p:extLst>
      <p:ext uri="{BB962C8B-B14F-4D97-AF65-F5344CB8AC3E}">
        <p14:creationId xmlns:p14="http://schemas.microsoft.com/office/powerpoint/2010/main" val="11787277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Elnyelődés + k</a:t>
            </a:r>
            <a:r>
              <a:rPr lang="en-US" dirty="0" err="1" smtClean="0"/>
              <a:t>isz</a:t>
            </a:r>
            <a:r>
              <a:rPr lang="hu-HU" dirty="0" smtClean="0"/>
              <a:t>óródás </a:t>
            </a:r>
            <a:r>
              <a:rPr lang="en-US" dirty="0" smtClean="0"/>
              <a:t>= </a:t>
            </a:r>
            <a:r>
              <a:rPr lang="en-US" dirty="0" err="1" smtClean="0"/>
              <a:t>csillapt</a:t>
            </a:r>
            <a:r>
              <a:rPr lang="hu-HU" dirty="0" smtClean="0"/>
              <a:t>ás</a:t>
            </a:r>
            <a:endParaRPr lang="en-US" dirty="0"/>
          </a:p>
        </p:txBody>
      </p:sp>
      <p:pic>
        <p:nvPicPr>
          <p:cNvPr id="17" name="Picture 1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19254" y="2919880"/>
            <a:ext cx="7833615" cy="362153"/>
          </a:xfrm>
          <a:prstGeom prst="rect">
            <a:avLst/>
          </a:prstGeom>
        </p:spPr>
      </p:pic>
      <p:sp>
        <p:nvSpPr>
          <p:cNvPr id="8" name="Text Box 72"/>
          <p:cNvSpPr txBox="1">
            <a:spLocks noChangeArrowheads="1"/>
          </p:cNvSpPr>
          <p:nvPr/>
        </p:nvSpPr>
        <p:spPr bwMode="auto">
          <a:xfrm>
            <a:off x="5845328" y="4700832"/>
            <a:ext cx="2176077" cy="89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67866" tIns="33338" rIns="67866" bIns="33338">
            <a:spAutoFit/>
          </a:bodyPr>
          <a:lstStyle>
            <a:defPPr>
              <a:defRPr lang="en-US"/>
            </a:defPPr>
            <a:lvl1pPr>
              <a:defRPr sz="2400" b="0">
                <a:latin typeface="Whipsmart" panose="020B0502030203050204" pitchFamily="34" charset="0"/>
              </a:defRPr>
            </a:lvl1pPr>
            <a:lvl2pPr marL="742950" indent="-285750">
              <a:defRPr sz="2200" b="1">
                <a:latin typeface="Times New Roman" panose="02020603050405020304" pitchFamily="18" charset="0"/>
              </a:defRPr>
            </a:lvl2pPr>
            <a:lvl3pPr marL="1143000" indent="-228600">
              <a:defRPr sz="2200" b="1">
                <a:latin typeface="Times New Roman" panose="02020603050405020304" pitchFamily="18" charset="0"/>
              </a:defRPr>
            </a:lvl3pPr>
            <a:lvl4pPr marL="1600200" indent="-228600">
              <a:defRPr sz="2200" b="1">
                <a:latin typeface="Times New Roman" panose="02020603050405020304" pitchFamily="18" charset="0"/>
              </a:defRPr>
            </a:lvl4pPr>
            <a:lvl5pPr marL="2057400" indent="-228600">
              <a:defRPr sz="2200" b="1">
                <a:latin typeface="Times New Roman" panose="02020603050405020304" pitchFamily="18" charset="0"/>
              </a:defRPr>
            </a:lvl5pPr>
            <a:lvl6pPr marL="2514600" indent="-228600" eaLnBrk="0" fontAlgn="base" hangingPunct="0">
              <a:spcBef>
                <a:spcPct val="0"/>
              </a:spcBef>
              <a:spcAft>
                <a:spcPct val="0"/>
              </a:spcAft>
              <a:defRPr sz="2200" b="1">
                <a:latin typeface="Times New Roman" panose="02020603050405020304" pitchFamily="18" charset="0"/>
              </a:defRPr>
            </a:lvl6pPr>
            <a:lvl7pPr marL="2971800" indent="-228600" eaLnBrk="0" fontAlgn="base" hangingPunct="0">
              <a:spcBef>
                <a:spcPct val="0"/>
              </a:spcBef>
              <a:spcAft>
                <a:spcPct val="0"/>
              </a:spcAft>
              <a:defRPr sz="2200" b="1">
                <a:latin typeface="Times New Roman" panose="02020603050405020304" pitchFamily="18" charset="0"/>
              </a:defRPr>
            </a:lvl7pPr>
            <a:lvl8pPr marL="3429000" indent="-228600" eaLnBrk="0" fontAlgn="base" hangingPunct="0">
              <a:spcBef>
                <a:spcPct val="0"/>
              </a:spcBef>
              <a:spcAft>
                <a:spcPct val="0"/>
              </a:spcAft>
              <a:defRPr sz="2200" b="1">
                <a:latin typeface="Times New Roman" panose="02020603050405020304" pitchFamily="18" charset="0"/>
              </a:defRPr>
            </a:lvl8pPr>
            <a:lvl9pPr marL="3886200" indent="-228600" eaLnBrk="0" fontAlgn="base" hangingPunct="0">
              <a:spcBef>
                <a:spcPct val="0"/>
              </a:spcBef>
              <a:spcAft>
                <a:spcPct val="0"/>
              </a:spcAft>
              <a:defRPr sz="2200" b="1">
                <a:latin typeface="Times New Roman" panose="02020603050405020304" pitchFamily="18" charset="0"/>
              </a:defRPr>
            </a:lvl9pPr>
          </a:lstStyle>
          <a:p>
            <a:pPr algn="ctr"/>
            <a:r>
              <a:rPr lang="en-US" altLang="en-US" sz="1800" dirty="0" err="1"/>
              <a:t>csillap</a:t>
            </a:r>
            <a:r>
              <a:rPr lang="hu-HU" altLang="en-US" sz="1800" dirty="0"/>
              <a:t>ítási tényező</a:t>
            </a:r>
          </a:p>
          <a:p>
            <a:pPr algn="ctr"/>
            <a:r>
              <a:rPr lang="hu-HU" altLang="en-US" sz="1800" dirty="0"/>
              <a:t>attenuation coefficient</a:t>
            </a:r>
          </a:p>
          <a:p>
            <a:pPr algn="ctr"/>
            <a:r>
              <a:rPr lang="en-US" altLang="en-US" sz="1800" dirty="0"/>
              <a:t>[m</a:t>
            </a:r>
            <a:r>
              <a:rPr lang="en-US" altLang="en-US" sz="1800" baseline="30000" dirty="0"/>
              <a:t>-1</a:t>
            </a:r>
            <a:r>
              <a:rPr lang="en-US" altLang="en-US" sz="1800" dirty="0"/>
              <a:t>]</a:t>
            </a:r>
            <a:endParaRPr lang="hu-HU" altLang="en-US" sz="1800" dirty="0"/>
          </a:p>
        </p:txBody>
      </p:sp>
      <p:cxnSp>
        <p:nvCxnSpPr>
          <p:cNvPr id="9" name="Elbow Connector 8"/>
          <p:cNvCxnSpPr>
            <a:stCxn id="8" idx="1"/>
          </p:cNvCxnSpPr>
          <p:nvPr/>
        </p:nvCxnSpPr>
        <p:spPr>
          <a:xfrm rot="10800000">
            <a:off x="4937762" y="4152784"/>
            <a:ext cx="907566" cy="997211"/>
          </a:xfrm>
          <a:prstGeom prst="bentConnector2">
            <a:avLst/>
          </a:pr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18" name="Picture 1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19255" y="3367645"/>
            <a:ext cx="6633983" cy="362153"/>
          </a:xfrm>
          <a:prstGeom prst="rect">
            <a:avLst/>
          </a:prstGeom>
        </p:spPr>
      </p:pic>
      <p:pic>
        <p:nvPicPr>
          <p:cNvPr id="14" name="Picture 13"/>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19254" y="3790629"/>
            <a:ext cx="5006352" cy="362153"/>
          </a:xfrm>
          <a:prstGeom prst="rect">
            <a:avLst/>
          </a:prstGeom>
        </p:spPr>
      </p:pic>
    </p:spTree>
    <p:extLst>
      <p:ext uri="{BB962C8B-B14F-4D97-AF65-F5344CB8AC3E}">
        <p14:creationId xmlns:p14="http://schemas.microsoft.com/office/powerpoint/2010/main" val="338053284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smtClean="0"/>
              <a:t>Z-teszt</a:t>
            </a:r>
            <a:r>
              <a:rPr lang="hu-HU" dirty="0" smtClean="0"/>
              <a:t> marad, </a:t>
            </a:r>
            <a:r>
              <a:rPr lang="hu-HU" dirty="0" err="1" smtClean="0"/>
              <a:t>Z-írás</a:t>
            </a:r>
            <a:r>
              <a:rPr lang="hu-HU" dirty="0" smtClean="0"/>
              <a:t> </a:t>
            </a:r>
            <a:r>
              <a:rPr lang="hu-HU" dirty="0" err="1" smtClean="0"/>
              <a:t>kikapcs</a:t>
            </a: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1447800" y="1600200"/>
            <a:ext cx="6248400" cy="4933950"/>
          </a:xfrm>
          <a:prstGeom prst="rect">
            <a:avLst/>
          </a:prstGeom>
          <a:noFill/>
          <a:ln w="9525">
            <a:noFill/>
            <a:miter lim="800000"/>
            <a:headEnd/>
            <a:tailEnd/>
          </a:ln>
        </p:spPr>
      </p:pic>
    </p:spTree>
    <p:extLst>
      <p:ext uri="{BB962C8B-B14F-4D97-AF65-F5344CB8AC3E}">
        <p14:creationId xmlns:p14="http://schemas.microsoft.com/office/powerpoint/2010/main" val="28407028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p:cNvSpPr>
            <a:spLocks noGrp="1"/>
          </p:cNvSpPr>
          <p:nvPr>
            <p:ph type="title"/>
          </p:nvPr>
        </p:nvSpPr>
        <p:spPr/>
        <p:txBody>
          <a:bodyPr/>
          <a:lstStyle/>
          <a:p>
            <a:r>
              <a:rPr lang="hu-HU" dirty="0" smtClean="0"/>
              <a:t>Rossz a sorrend… hátsók takarnak előbbiekre</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1524000" y="1752600"/>
            <a:ext cx="6248400" cy="4933950"/>
          </a:xfrm>
          <a:prstGeom prst="rect">
            <a:avLst/>
          </a:prstGeom>
          <a:noFill/>
          <a:ln w="9525">
            <a:noFill/>
            <a:miter lim="800000"/>
            <a:headEnd/>
            <a:tailEnd/>
          </a:ln>
        </p:spPr>
      </p:pic>
    </p:spTree>
    <p:extLst>
      <p:ext uri="{BB962C8B-B14F-4D97-AF65-F5344CB8AC3E}">
        <p14:creationId xmlns:p14="http://schemas.microsoft.com/office/powerpoint/2010/main" val="13280187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dirty="0" err="1" smtClean="0"/>
              <a:t>Rendez</a:t>
            </a:r>
            <a:r>
              <a:rPr lang="hu-HU" smtClean="0"/>
              <a:t>és</a:t>
            </a:r>
            <a:endParaRPr lang="en-US" dirty="0"/>
          </a:p>
        </p:txBody>
      </p:sp>
      <p:sp>
        <p:nvSpPr>
          <p:cNvPr id="4" name="Text Box 3"/>
          <p:cNvSpPr txBox="1">
            <a:spLocks noChangeArrowheads="1"/>
          </p:cNvSpPr>
          <p:nvPr/>
        </p:nvSpPr>
        <p:spPr bwMode="auto">
          <a:xfrm>
            <a:off x="228600" y="1469923"/>
            <a:ext cx="7656263" cy="2585323"/>
          </a:xfrm>
          <a:prstGeom prst="rect">
            <a:avLst/>
          </a:prstGeom>
          <a:solidFill>
            <a:schemeClr val="accent4">
              <a:lumMod val="20000"/>
              <a:lumOff val="80000"/>
            </a:schemeClr>
          </a:solidFill>
          <a:ln w="12700">
            <a:solidFill>
              <a:schemeClr val="tx1"/>
            </a:solidFill>
            <a:miter lim="800000"/>
            <a:headEnd/>
            <a:tailEnd type="none" w="lg" len="med"/>
          </a:ln>
          <a:effectLst/>
        </p:spPr>
        <p:txBody>
          <a:bodyPr wrap="none">
            <a:spAutoFit/>
          </a:bodyPr>
          <a:lstStyle>
            <a:defPPr>
              <a:defRPr lang="en-US"/>
            </a:defPPr>
            <a:lvl1pPr>
              <a:defRPr>
                <a:latin typeface="Consolas" panose="020B0609020204030204" pitchFamily="49" charset="0"/>
                <a:cs typeface="Consolas" panose="020B0609020204030204" pitchFamily="49" charset="0"/>
              </a:defRPr>
            </a:lvl1pPr>
          </a:lstStyle>
          <a:p>
            <a:r>
              <a:rPr lang="en-US" dirty="0"/>
              <a:t>using namespace Egg::Math;</a:t>
            </a:r>
          </a:p>
          <a:p>
            <a:r>
              <a:rPr lang="en-US" dirty="0" err="1" smtClean="0"/>
              <a:t>struct</a:t>
            </a:r>
            <a:r>
              <a:rPr lang="en-US" dirty="0" smtClean="0"/>
              <a:t> </a:t>
            </a:r>
            <a:r>
              <a:rPr lang="en-US" dirty="0" err="1" smtClean="0"/>
              <a:t>CameraDepthComparator</a:t>
            </a:r>
            <a:r>
              <a:rPr lang="en-US" dirty="0" smtClean="0"/>
              <a:t> {</a:t>
            </a:r>
            <a:endParaRPr lang="en-US" dirty="0"/>
          </a:p>
          <a:p>
            <a:r>
              <a:rPr lang="en-US" dirty="0" smtClean="0"/>
              <a:t>  float3 ahead;</a:t>
            </a:r>
          </a:p>
          <a:p>
            <a:r>
              <a:rPr lang="en-US" dirty="0" smtClean="0"/>
              <a:t>  bool </a:t>
            </a:r>
            <a:r>
              <a:rPr lang="en-US" dirty="0"/>
              <a:t>operator() (</a:t>
            </a:r>
            <a:r>
              <a:rPr lang="en-US" dirty="0" err="1"/>
              <a:t>const</a:t>
            </a:r>
            <a:r>
              <a:rPr lang="en-US" dirty="0"/>
              <a:t> Particle&amp; a, </a:t>
            </a:r>
            <a:r>
              <a:rPr lang="en-US" dirty="0" err="1"/>
              <a:t>const</a:t>
            </a:r>
            <a:r>
              <a:rPr lang="en-US" dirty="0"/>
              <a:t> Particle&amp; b) { </a:t>
            </a:r>
          </a:p>
          <a:p>
            <a:r>
              <a:rPr lang="en-US" dirty="0" smtClean="0"/>
              <a:t>    return ((</a:t>
            </a:r>
            <a:r>
              <a:rPr lang="en-US" dirty="0"/>
              <a:t>a.position.dot(ahead)) </a:t>
            </a:r>
            <a:r>
              <a:rPr lang="en-US" dirty="0" smtClean="0"/>
              <a:t>&gt;</a:t>
            </a:r>
          </a:p>
          <a:p>
            <a:r>
              <a:rPr lang="en-US" dirty="0"/>
              <a:t> </a:t>
            </a:r>
            <a:r>
              <a:rPr lang="en-US" dirty="0" smtClean="0"/>
              <a:t>                  </a:t>
            </a:r>
            <a:r>
              <a:rPr lang="en-US" dirty="0"/>
              <a:t>(b.position.dot(ahead) + 0.01));</a:t>
            </a:r>
          </a:p>
          <a:p>
            <a:r>
              <a:rPr lang="en-US" dirty="0" smtClean="0"/>
              <a:t>  }</a:t>
            </a:r>
            <a:endParaRPr lang="en-US" dirty="0"/>
          </a:p>
          <a:p>
            <a:r>
              <a:rPr lang="en-US" dirty="0" smtClean="0"/>
              <a:t>} </a:t>
            </a:r>
            <a:r>
              <a:rPr lang="en-US" dirty="0"/>
              <a:t>comp = { </a:t>
            </a:r>
            <a:r>
              <a:rPr lang="en-US" dirty="0" err="1"/>
              <a:t>firstPersonCam</a:t>
            </a:r>
            <a:r>
              <a:rPr lang="en-US" dirty="0"/>
              <a:t>-&gt;</a:t>
            </a:r>
            <a:r>
              <a:rPr lang="en-US" dirty="0" err="1"/>
              <a:t>getAhead</a:t>
            </a:r>
            <a:r>
              <a:rPr lang="en-US" dirty="0"/>
              <a:t>() };</a:t>
            </a:r>
          </a:p>
          <a:p>
            <a:r>
              <a:rPr lang="en-US" dirty="0" err="1" smtClean="0"/>
              <a:t>std</a:t>
            </a:r>
            <a:r>
              <a:rPr lang="en-US" dirty="0"/>
              <a:t>::sort(</a:t>
            </a:r>
            <a:r>
              <a:rPr lang="en-US" dirty="0" err="1"/>
              <a:t>particles.begin</a:t>
            </a:r>
            <a:r>
              <a:rPr lang="en-US" dirty="0"/>
              <a:t>(), </a:t>
            </a:r>
            <a:r>
              <a:rPr lang="en-US" dirty="0" err="1"/>
              <a:t>particles.end</a:t>
            </a:r>
            <a:r>
              <a:rPr lang="en-US" dirty="0"/>
              <a:t>(), comp);</a:t>
            </a:r>
          </a:p>
        </p:txBody>
      </p:sp>
    </p:spTree>
    <p:extLst>
      <p:ext uri="{BB962C8B-B14F-4D97-AF65-F5344CB8AC3E}">
        <p14:creationId xmlns:p14="http://schemas.microsoft.com/office/powerpoint/2010/main" val="5883032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Emisszió</a:t>
            </a:r>
            <a:endParaRPr lang="en-US" dirty="0"/>
          </a:p>
        </p:txBody>
      </p:sp>
      <p:pic>
        <p:nvPicPr>
          <p:cNvPr id="11" name="Picture 10"/>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19254" y="2919878"/>
            <a:ext cx="4100967" cy="355980"/>
          </a:xfrm>
          <a:prstGeom prst="rect">
            <a:avLst/>
          </a:prstGeom>
        </p:spPr>
      </p:pic>
      <p:sp>
        <p:nvSpPr>
          <p:cNvPr id="5" name="Text Box 72"/>
          <p:cNvSpPr txBox="1">
            <a:spLocks noChangeArrowheads="1"/>
          </p:cNvSpPr>
          <p:nvPr/>
        </p:nvSpPr>
        <p:spPr bwMode="auto">
          <a:xfrm>
            <a:off x="2737797" y="4518236"/>
            <a:ext cx="1917994" cy="89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67866" tIns="33338" rIns="67866" bIns="33338">
            <a:spAutoFit/>
          </a:bodyPr>
          <a:lstStyle>
            <a:defPPr>
              <a:defRPr lang="en-US"/>
            </a:defPPr>
            <a:lvl1pPr>
              <a:defRPr sz="2400" b="0">
                <a:latin typeface="Whipsmart" panose="020B0502030203050204" pitchFamily="34" charset="0"/>
              </a:defRPr>
            </a:lvl1pPr>
            <a:lvl2pPr marL="742950" indent="-285750">
              <a:defRPr sz="2200" b="1">
                <a:latin typeface="Times New Roman" panose="02020603050405020304" pitchFamily="18" charset="0"/>
              </a:defRPr>
            </a:lvl2pPr>
            <a:lvl3pPr marL="1143000" indent="-228600">
              <a:defRPr sz="2200" b="1">
                <a:latin typeface="Times New Roman" panose="02020603050405020304" pitchFamily="18" charset="0"/>
              </a:defRPr>
            </a:lvl3pPr>
            <a:lvl4pPr marL="1600200" indent="-228600">
              <a:defRPr sz="2200" b="1">
                <a:latin typeface="Times New Roman" panose="02020603050405020304" pitchFamily="18" charset="0"/>
              </a:defRPr>
            </a:lvl4pPr>
            <a:lvl5pPr marL="2057400" indent="-228600">
              <a:defRPr sz="2200" b="1">
                <a:latin typeface="Times New Roman" panose="02020603050405020304" pitchFamily="18" charset="0"/>
              </a:defRPr>
            </a:lvl5pPr>
            <a:lvl6pPr marL="2514600" indent="-228600" eaLnBrk="0" fontAlgn="base" hangingPunct="0">
              <a:spcBef>
                <a:spcPct val="0"/>
              </a:spcBef>
              <a:spcAft>
                <a:spcPct val="0"/>
              </a:spcAft>
              <a:defRPr sz="2200" b="1">
                <a:latin typeface="Times New Roman" panose="02020603050405020304" pitchFamily="18" charset="0"/>
              </a:defRPr>
            </a:lvl6pPr>
            <a:lvl7pPr marL="2971800" indent="-228600" eaLnBrk="0" fontAlgn="base" hangingPunct="0">
              <a:spcBef>
                <a:spcPct val="0"/>
              </a:spcBef>
              <a:spcAft>
                <a:spcPct val="0"/>
              </a:spcAft>
              <a:defRPr sz="2200" b="1">
                <a:latin typeface="Times New Roman" panose="02020603050405020304" pitchFamily="18" charset="0"/>
              </a:defRPr>
            </a:lvl7pPr>
            <a:lvl8pPr marL="3429000" indent="-228600" eaLnBrk="0" fontAlgn="base" hangingPunct="0">
              <a:spcBef>
                <a:spcPct val="0"/>
              </a:spcBef>
              <a:spcAft>
                <a:spcPct val="0"/>
              </a:spcAft>
              <a:defRPr sz="2200" b="1">
                <a:latin typeface="Times New Roman" panose="02020603050405020304" pitchFamily="18" charset="0"/>
              </a:defRPr>
            </a:lvl8pPr>
            <a:lvl9pPr marL="3886200" indent="-228600" eaLnBrk="0" fontAlgn="base" hangingPunct="0">
              <a:spcBef>
                <a:spcPct val="0"/>
              </a:spcBef>
              <a:spcAft>
                <a:spcPct val="0"/>
              </a:spcAft>
              <a:defRPr sz="2200" b="1">
                <a:latin typeface="Times New Roman" panose="02020603050405020304" pitchFamily="18" charset="0"/>
              </a:defRPr>
            </a:lvl9pPr>
          </a:lstStyle>
          <a:p>
            <a:pPr algn="ctr"/>
            <a:r>
              <a:rPr lang="en-US" altLang="en-US" sz="1800" dirty="0" err="1"/>
              <a:t>emisszi</a:t>
            </a:r>
            <a:r>
              <a:rPr lang="hu-HU" altLang="en-US" sz="1800" dirty="0"/>
              <a:t>ós tényező</a:t>
            </a:r>
          </a:p>
          <a:p>
            <a:pPr algn="ctr"/>
            <a:r>
              <a:rPr lang="hu-HU" altLang="en-US" sz="1800" dirty="0"/>
              <a:t>emission coefficient</a:t>
            </a:r>
          </a:p>
          <a:p>
            <a:pPr algn="ctr"/>
            <a:r>
              <a:rPr lang="en-US" altLang="en-US" sz="1800" dirty="0"/>
              <a:t>[</a:t>
            </a:r>
            <a:r>
              <a:rPr lang="hu-HU" altLang="en-US" sz="1800" dirty="0"/>
              <a:t>W</a:t>
            </a:r>
            <a:r>
              <a:rPr lang="hu-HU" altLang="en-US" sz="1800" dirty="0">
                <a:sym typeface="Symbol" panose="05050102010706020507" pitchFamily="18" charset="2"/>
              </a:rPr>
              <a:t>(</a:t>
            </a:r>
            <a:r>
              <a:rPr lang="hu-HU" altLang="en-US" sz="1800" dirty="0"/>
              <a:t>sr)</a:t>
            </a:r>
            <a:r>
              <a:rPr lang="en-US" altLang="en-US" sz="1800" baseline="30000" dirty="0"/>
              <a:t>-</a:t>
            </a:r>
            <a:r>
              <a:rPr lang="hu-HU" altLang="en-US" sz="1800" baseline="30000" dirty="0"/>
              <a:t>1</a:t>
            </a:r>
            <a:r>
              <a:rPr lang="hu-HU" altLang="en-US" sz="1800" dirty="0">
                <a:sym typeface="Symbol" panose="05050102010706020507" pitchFamily="18" charset="2"/>
              </a:rPr>
              <a:t></a:t>
            </a:r>
            <a:r>
              <a:rPr lang="en-US" altLang="en-US" sz="1800" dirty="0"/>
              <a:t>m</a:t>
            </a:r>
            <a:r>
              <a:rPr lang="en-US" altLang="en-US" sz="1800" baseline="30000" dirty="0"/>
              <a:t>-</a:t>
            </a:r>
            <a:r>
              <a:rPr lang="hu-HU" altLang="en-US" sz="1800" baseline="30000" dirty="0"/>
              <a:t>3</a:t>
            </a:r>
            <a:r>
              <a:rPr lang="en-US" altLang="en-US" sz="1800" dirty="0"/>
              <a:t>]</a:t>
            </a:r>
            <a:endParaRPr lang="hu-HU" altLang="en-US" sz="1800" dirty="0"/>
          </a:p>
        </p:txBody>
      </p:sp>
      <p:cxnSp>
        <p:nvCxnSpPr>
          <p:cNvPr id="6" name="Elbow Connector 5"/>
          <p:cNvCxnSpPr/>
          <p:nvPr/>
        </p:nvCxnSpPr>
        <p:spPr>
          <a:xfrm rot="16200000" flipV="1">
            <a:off x="2983136" y="3720378"/>
            <a:ext cx="1289695" cy="386033"/>
          </a:xfrm>
          <a:prstGeom prst="bentConnector3">
            <a:avLst>
              <a:gd name="adj1" fmla="val 50000"/>
            </a:avLst>
          </a:pr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4627391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Besz</a:t>
            </a:r>
            <a:r>
              <a:rPr lang="hu-HU" dirty="0" smtClean="0"/>
              <a:t>óródás - inscattering</a:t>
            </a:r>
            <a:endParaRPr lang="en-US" dirty="0"/>
          </a:p>
        </p:txBody>
      </p:sp>
      <p:pic>
        <p:nvPicPr>
          <p:cNvPr id="9" name="Picture 8"/>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28650" y="2372760"/>
            <a:ext cx="5738886" cy="1520631"/>
          </a:xfrm>
          <a:prstGeom prst="rect">
            <a:avLst/>
          </a:prstGeom>
        </p:spPr>
      </p:pic>
      <p:sp>
        <p:nvSpPr>
          <p:cNvPr id="5" name="Text Box 72"/>
          <p:cNvSpPr txBox="1">
            <a:spLocks noChangeArrowheads="1"/>
          </p:cNvSpPr>
          <p:nvPr/>
        </p:nvSpPr>
        <p:spPr bwMode="auto">
          <a:xfrm>
            <a:off x="2950996" y="4518236"/>
            <a:ext cx="1491595" cy="89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67866" tIns="33338" rIns="67866" bIns="33338">
            <a:spAutoFit/>
          </a:bodyPr>
          <a:lstStyle>
            <a:defPPr>
              <a:defRPr lang="en-US"/>
            </a:defPPr>
            <a:lvl1pPr>
              <a:defRPr sz="2400" b="0">
                <a:latin typeface="Whipsmart" panose="020B0502030203050204" pitchFamily="34" charset="0"/>
              </a:defRPr>
            </a:lvl1pPr>
            <a:lvl2pPr marL="742950" indent="-285750">
              <a:defRPr sz="2200" b="1">
                <a:latin typeface="Times New Roman" panose="02020603050405020304" pitchFamily="18" charset="0"/>
              </a:defRPr>
            </a:lvl2pPr>
            <a:lvl3pPr marL="1143000" indent="-228600">
              <a:defRPr sz="2200" b="1">
                <a:latin typeface="Times New Roman" panose="02020603050405020304" pitchFamily="18" charset="0"/>
              </a:defRPr>
            </a:lvl3pPr>
            <a:lvl4pPr marL="1600200" indent="-228600">
              <a:defRPr sz="2200" b="1">
                <a:latin typeface="Times New Roman" panose="02020603050405020304" pitchFamily="18" charset="0"/>
              </a:defRPr>
            </a:lvl4pPr>
            <a:lvl5pPr marL="2057400" indent="-228600">
              <a:defRPr sz="2200" b="1">
                <a:latin typeface="Times New Roman" panose="02020603050405020304" pitchFamily="18" charset="0"/>
              </a:defRPr>
            </a:lvl5pPr>
            <a:lvl6pPr marL="2514600" indent="-228600" eaLnBrk="0" fontAlgn="base" hangingPunct="0">
              <a:spcBef>
                <a:spcPct val="0"/>
              </a:spcBef>
              <a:spcAft>
                <a:spcPct val="0"/>
              </a:spcAft>
              <a:defRPr sz="2200" b="1">
                <a:latin typeface="Times New Roman" panose="02020603050405020304" pitchFamily="18" charset="0"/>
              </a:defRPr>
            </a:lvl6pPr>
            <a:lvl7pPr marL="2971800" indent="-228600" eaLnBrk="0" fontAlgn="base" hangingPunct="0">
              <a:spcBef>
                <a:spcPct val="0"/>
              </a:spcBef>
              <a:spcAft>
                <a:spcPct val="0"/>
              </a:spcAft>
              <a:defRPr sz="2200" b="1">
                <a:latin typeface="Times New Roman" panose="02020603050405020304" pitchFamily="18" charset="0"/>
              </a:defRPr>
            </a:lvl7pPr>
            <a:lvl8pPr marL="3429000" indent="-228600" eaLnBrk="0" fontAlgn="base" hangingPunct="0">
              <a:spcBef>
                <a:spcPct val="0"/>
              </a:spcBef>
              <a:spcAft>
                <a:spcPct val="0"/>
              </a:spcAft>
              <a:defRPr sz="2200" b="1">
                <a:latin typeface="Times New Roman" panose="02020603050405020304" pitchFamily="18" charset="0"/>
              </a:defRPr>
            </a:lvl8pPr>
            <a:lvl9pPr marL="3886200" indent="-228600" eaLnBrk="0" fontAlgn="base" hangingPunct="0">
              <a:spcBef>
                <a:spcPct val="0"/>
              </a:spcBef>
              <a:spcAft>
                <a:spcPct val="0"/>
              </a:spcAft>
              <a:defRPr sz="2200" b="1">
                <a:latin typeface="Times New Roman" panose="02020603050405020304" pitchFamily="18" charset="0"/>
              </a:defRPr>
            </a:lvl9pPr>
          </a:lstStyle>
          <a:p>
            <a:pPr algn="ctr"/>
            <a:r>
              <a:rPr lang="en-US" altLang="en-US" sz="1800" dirty="0"/>
              <a:t>f</a:t>
            </a:r>
            <a:r>
              <a:rPr lang="hu-HU" altLang="en-US" sz="1800" dirty="0"/>
              <a:t>ázisfüggvény</a:t>
            </a:r>
          </a:p>
          <a:p>
            <a:pPr algn="ctr"/>
            <a:r>
              <a:rPr lang="hu-HU" altLang="en-US" sz="1800" dirty="0"/>
              <a:t>phase function</a:t>
            </a:r>
          </a:p>
          <a:p>
            <a:pPr algn="ctr"/>
            <a:r>
              <a:rPr lang="en-US" altLang="en-US" sz="1800" dirty="0"/>
              <a:t>[</a:t>
            </a:r>
            <a:r>
              <a:rPr lang="hu-HU" altLang="en-US" sz="1800" dirty="0"/>
              <a:t>(sr)</a:t>
            </a:r>
            <a:r>
              <a:rPr lang="en-US" altLang="en-US" sz="1800" baseline="30000" dirty="0"/>
              <a:t>-</a:t>
            </a:r>
            <a:r>
              <a:rPr lang="hu-HU" altLang="en-US" sz="1800" baseline="30000" dirty="0"/>
              <a:t>1</a:t>
            </a:r>
            <a:r>
              <a:rPr lang="en-US" altLang="en-US" sz="1800" dirty="0"/>
              <a:t>]</a:t>
            </a:r>
            <a:endParaRPr lang="hu-HU" altLang="en-US" sz="1800" dirty="0"/>
          </a:p>
        </p:txBody>
      </p:sp>
      <p:cxnSp>
        <p:nvCxnSpPr>
          <p:cNvPr id="6" name="Elbow Connector 5"/>
          <p:cNvCxnSpPr/>
          <p:nvPr/>
        </p:nvCxnSpPr>
        <p:spPr>
          <a:xfrm rot="5400000" flipH="1" flipV="1">
            <a:off x="3563548" y="3750562"/>
            <a:ext cx="1065134" cy="550229"/>
          </a:xfrm>
          <a:prstGeom prst="bentConnector3">
            <a:avLst>
              <a:gd name="adj1" fmla="val 50000"/>
            </a:avLst>
          </a:pr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1664179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A szóródás valószínűségsűrűség-függvénye</a:t>
            </a:r>
            <a:r>
              <a:rPr lang="en-US" dirty="0" smtClean="0"/>
              <a:t> - </a:t>
            </a:r>
            <a:r>
              <a:rPr lang="hu-HU" dirty="0" smtClean="0"/>
              <a:t>fázisfüggvény</a:t>
            </a:r>
            <a:endParaRPr lang="en-US" dirty="0"/>
          </a:p>
        </p:txBody>
      </p:sp>
      <p:sp>
        <p:nvSpPr>
          <p:cNvPr id="6" name="Content Placeholder 5"/>
          <p:cNvSpPr>
            <a:spLocks noGrp="1"/>
          </p:cNvSpPr>
          <p:nvPr>
            <p:ph idx="1"/>
          </p:nvPr>
        </p:nvSpPr>
        <p:spPr/>
        <p:txBody>
          <a:bodyPr/>
          <a:lstStyle/>
          <a:p>
            <a:r>
              <a:rPr lang="hu-HU" dirty="0" smtClean="0"/>
              <a:t>az    felületi pontban </a:t>
            </a:r>
            <a:r>
              <a:rPr lang="en-US" dirty="0" err="1" smtClean="0"/>
              <a:t>az</a:t>
            </a:r>
            <a:r>
              <a:rPr lang="en-US" dirty="0" smtClean="0"/>
              <a:t> </a:t>
            </a:r>
            <a:r>
              <a:rPr lang="hu-HU" dirty="0" smtClean="0"/>
              <a:t>   </a:t>
            </a:r>
            <a:r>
              <a:rPr lang="en-US" dirty="0" err="1" smtClean="0"/>
              <a:t>ir</a:t>
            </a:r>
            <a:r>
              <a:rPr lang="hu-HU" dirty="0" smtClean="0"/>
              <a:t>ányból belépő egységnyi nem átengedett teljesítménysűrűség hatására a    irányba kilépő radianc</a:t>
            </a:r>
            <a:r>
              <a:rPr lang="en-US" dirty="0" err="1" smtClean="0"/>
              <a:t>i</a:t>
            </a:r>
            <a:r>
              <a:rPr lang="hu-HU" dirty="0" smtClean="0"/>
              <a:t>ára</a:t>
            </a:r>
            <a:endParaRPr lang="en-US" b="1" i="1" dirty="0" smtClean="0">
              <a:latin typeface="Times New Roman" pitchFamily="18" charset="0"/>
              <a:sym typeface="Symbol" pitchFamily="18" charset="2"/>
            </a:endParaRPr>
          </a:p>
          <a:p>
            <a:endParaRPr lang="en-US" dirty="0">
              <a:sym typeface="Symbol" pitchFamily="18" charset="2"/>
            </a:endParaRPr>
          </a:p>
          <a:p>
            <a:endParaRPr lang="en-US" dirty="0">
              <a:sym typeface="Symbol" pitchFamily="18" charset="2"/>
            </a:endParaRPr>
          </a:p>
          <a:p>
            <a:endParaRPr lang="hu-HU" dirty="0" smtClean="0"/>
          </a:p>
          <a:p>
            <a:r>
              <a:rPr lang="hu-HU" dirty="0" smtClean="0"/>
              <a:t>ez a közeg optikai jellemzője</a:t>
            </a:r>
            <a:endParaRPr lang="en-US" dirty="0" smtClean="0"/>
          </a:p>
        </p:txBody>
      </p:sp>
      <p:sp>
        <p:nvSpPr>
          <p:cNvPr id="11" name="Szövegdoboz 58"/>
          <p:cNvSpPr txBox="1"/>
          <p:nvPr/>
        </p:nvSpPr>
        <p:spPr>
          <a:xfrm>
            <a:off x="5805369" y="3418080"/>
            <a:ext cx="1237839" cy="507831"/>
          </a:xfrm>
          <a:prstGeom prst="rect">
            <a:avLst/>
          </a:prstGeom>
          <a:noFill/>
        </p:spPr>
        <p:txBody>
          <a:bodyPr wrap="none" rtlCol="0">
            <a:spAutoFit/>
          </a:bodyPr>
          <a:lstStyle/>
          <a:p>
            <a:r>
              <a:rPr lang="en-US" sz="2700" dirty="0">
                <a:latin typeface="Whipsmart" pitchFamily="34" charset="0"/>
              </a:rPr>
              <a:t>[ (</a:t>
            </a:r>
            <a:r>
              <a:rPr lang="en-US" sz="2700" dirty="0" err="1">
                <a:latin typeface="Whipsmart" pitchFamily="34" charset="0"/>
              </a:rPr>
              <a:t>sr</a:t>
            </a:r>
            <a:r>
              <a:rPr lang="en-US" sz="2700" dirty="0">
                <a:latin typeface="Whipsmart" pitchFamily="34" charset="0"/>
              </a:rPr>
              <a:t>)</a:t>
            </a:r>
            <a:r>
              <a:rPr lang="en-US" sz="2700" baseline="30000" dirty="0">
                <a:latin typeface="Whipsmart" pitchFamily="34" charset="0"/>
              </a:rPr>
              <a:t>-1</a:t>
            </a:r>
            <a:r>
              <a:rPr lang="en-US" sz="2700" dirty="0">
                <a:latin typeface="Whipsmart" pitchFamily="34" charset="0"/>
              </a:rPr>
              <a:t> ]</a:t>
            </a:r>
          </a:p>
        </p:txBody>
      </p:sp>
      <p:pic>
        <p:nvPicPr>
          <p:cNvPr id="4" name="Picture 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12777" y="3302923"/>
            <a:ext cx="2891051" cy="870402"/>
          </a:xfrm>
          <a:prstGeom prst="rect">
            <a:avLst/>
          </a:prstGeom>
        </p:spPr>
      </p:pic>
      <p:pic>
        <p:nvPicPr>
          <p:cNvPr id="15" name="Picture 1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377943" y="2037155"/>
            <a:ext cx="136017" cy="129617"/>
          </a:xfrm>
          <a:prstGeom prst="rect">
            <a:avLst/>
          </a:prstGeom>
        </p:spPr>
      </p:pic>
      <p:pic>
        <p:nvPicPr>
          <p:cNvPr id="18" name="Picture 1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399645" y="1915541"/>
            <a:ext cx="97613" cy="251231"/>
          </a:xfrm>
          <a:prstGeom prst="rect">
            <a:avLst/>
          </a:prstGeom>
        </p:spPr>
      </p:pic>
      <p:pic>
        <p:nvPicPr>
          <p:cNvPr id="20" name="Picture 19"/>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711222" y="2344054"/>
            <a:ext cx="134417" cy="185623"/>
          </a:xfrm>
          <a:prstGeom prst="rect">
            <a:avLst/>
          </a:prstGeom>
        </p:spPr>
      </p:pic>
    </p:spTree>
    <p:extLst>
      <p:ext uri="{BB962C8B-B14F-4D97-AF65-F5344CB8AC3E}">
        <p14:creationId xmlns:p14="http://schemas.microsoft.com/office/powerpoint/2010/main" val="160174587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129.7681"/>
  <p:tag name="ORIGINALWIDTH" val="213.029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s)&#10;$$&#10;&#10;\end{document}"/>
  <p:tag name="IGUANATEXSIZE" val="36"/>
  <p:tag name="IGUANATEXCURSOR" val="784"/>
</p:tagLst>
</file>

<file path=ppt/tags/tag10.xml><?xml version="1.0" encoding="utf-8"?>
<p:tagLst xmlns:a="http://schemas.openxmlformats.org/drawingml/2006/main" xmlns:r="http://schemas.openxmlformats.org/officeDocument/2006/relationships" xmlns:p="http://schemas.openxmlformats.org/presentationml/2006/main">
  <p:tag name="ORIGINALHEIGHT" val="132.0184"/>
  <p:tag name="ORIGINALWIDTH" val="1825.00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s + \mathrm{d}s) = L(s) - L(s) \cdot \mathrm{d}s \cdot \mu(s)&#10;$$&#10;&#10;\end{document}"/>
  <p:tag name="IGUANATEXSIZE" val="36"/>
  <p:tag name="IGUANATEXCURSOR" val="830"/>
</p:tagLst>
</file>

<file path=ppt/tags/tag11.xml><?xml version="1.0" encoding="utf-8"?>
<p:tagLst xmlns:a="http://schemas.openxmlformats.org/drawingml/2006/main" xmlns:r="http://schemas.openxmlformats.org/officeDocument/2006/relationships" xmlns:p="http://schemas.openxmlformats.org/presentationml/2006/main">
  <p:tag name="ORIGINALHEIGHT" val="129.7681"/>
  <p:tag name="ORIGINALWIDTH" val="1494.959"/>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s + \mathrm{d}s) = L(s) + \epsilon(s) \cdot \mathrm{d}s&#10;$$&#10;&#10;\end{document}"/>
  <p:tag name="IGUANATEXSIZE" val="36"/>
  <p:tag name="IGUANATEXCURSOR" val="818"/>
</p:tagLst>
</file>

<file path=ppt/tags/tag12.xml><?xml version="1.0" encoding="utf-8"?>
<p:tagLst xmlns:a="http://schemas.openxmlformats.org/drawingml/2006/main" xmlns:r="http://schemas.openxmlformats.org/officeDocument/2006/relationships" xmlns:p="http://schemas.openxmlformats.org/presentationml/2006/main">
  <p:tag name="ORIGINALHEIGHT" val="554.3273"/>
  <p:tag name="ORIGINALWIDTH" val="2092.04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s + \mathrm{d}s) = L(s) + \epsilon(s) \cdot \mathrm{d}s &#10;$$&#10;$$&#10;+ \mu_\idx{s}(s) \cdot \mathrm{d}s \cdot &#10;\int\limits_\mathit{\Omega} L^\mathrm{in}(s, \omega') p(\omega', s, \omega) \mathrm{d}\omega'&#10;$$&#10;&#10;\end{document}"/>
  <p:tag name="IGUANATEXSIZE" val="36"/>
  <p:tag name="IGUANATEXCURSOR" val="844"/>
</p:tagLst>
</file>

<file path=ppt/tags/tag13.xml><?xml version="1.0" encoding="utf-8"?>
<p:tagLst xmlns:a="http://schemas.openxmlformats.org/drawingml/2006/main" xmlns:r="http://schemas.openxmlformats.org/officeDocument/2006/relationships" xmlns:p="http://schemas.openxmlformats.org/presentationml/2006/main">
  <p:tag name="ORIGINALHEIGHT" val="317.2943"/>
  <p:tag name="ORIGINALWIDTH" val="1053.89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p(\uvec{l}, \rvec{x}, \uvec{v}) = \frac{&#10;L(\rvec{x}, \uvec{v}) }{ M(\rvec{x}, \uvec{l}) }&#10;$$&#10;&#10;\end{document}"/>
  <p:tag name="IGUANATEXSIZE" val="36"/>
  <p:tag name="IGUANATEXCURSOR" val="847"/>
</p:tagLst>
</file>

<file path=ppt/tags/tag14.xml><?xml version="1.0" encoding="utf-8"?>
<p:tagLst xmlns:a="http://schemas.openxmlformats.org/drawingml/2006/main" xmlns:r="http://schemas.openxmlformats.org/officeDocument/2006/relationships" xmlns:p="http://schemas.openxmlformats.org/presentationml/2006/main">
  <p:tag name="ORIGINALHEIGHT" val="60.75"/>
  <p:tag name="ORIGINALWIDTH" val="63.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x}&#10;$$&#10;&#10;\end{document}"/>
  <p:tag name="IGUANATEXSIZE" val="28"/>
  <p:tag name="IGUANATEXCURSOR" val="788"/>
</p:tagLst>
</file>

<file path=ppt/tags/tag15.xml><?xml version="1.0" encoding="utf-8"?>
<p:tagLst xmlns:a="http://schemas.openxmlformats.org/drawingml/2006/main" xmlns:r="http://schemas.openxmlformats.org/officeDocument/2006/relationships" xmlns:p="http://schemas.openxmlformats.org/presentationml/2006/main">
  <p:tag name="ORIGINALHEIGHT" val="117.75"/>
  <p:tag name="ORIGINALWIDTH" val="45.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l}&#10;$$&#10;&#10;\end{document}"/>
  <p:tag name="IGUANATEXSIZE" val="28"/>
  <p:tag name="IGUANATEXCURSOR" val="788"/>
</p:tagLst>
</file>

<file path=ppt/tags/tag16.xml><?xml version="1.0" encoding="utf-8"?>
<p:tagLst xmlns:a="http://schemas.openxmlformats.org/drawingml/2006/main" xmlns:r="http://schemas.openxmlformats.org/officeDocument/2006/relationships" xmlns:p="http://schemas.openxmlformats.org/presentationml/2006/main">
  <p:tag name="ORIGINALHEIGHT" val="87"/>
  <p:tag name="ORIGINALWIDTH" val="6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v}&#10;$$&#10;&#10;\end{document}"/>
  <p:tag name="IGUANATEXSIZE" val="28"/>
  <p:tag name="IGUANATEXCURSOR" val="787"/>
</p:tagLst>
</file>

<file path=ppt/tags/tag17.xml><?xml version="1.0" encoding="utf-8"?>
<p:tagLst xmlns:a="http://schemas.openxmlformats.org/drawingml/2006/main" xmlns:r="http://schemas.openxmlformats.org/officeDocument/2006/relationships" xmlns:p="http://schemas.openxmlformats.org/presentationml/2006/main">
  <p:tag name="ORIGINALHEIGHT" val="257.2859"/>
  <p:tag name="ORIGINALWIDTH" val="805.6124"/>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p(\uvec{l}, \rvec{x}, \uvec{v}) = \frac{1}{4\pi}&#10;$$&#10;&#10;\end{document}"/>
  <p:tag name="IGUANATEXSIZE" val="36"/>
  <p:tag name="IGUANATEXCURSOR" val="829"/>
</p:tagLst>
</file>

<file path=ppt/tags/tag18.xml><?xml version="1.0" encoding="utf-8"?>
<p:tagLst xmlns:a="http://schemas.openxmlformats.org/drawingml/2006/main" xmlns:r="http://schemas.openxmlformats.org/officeDocument/2006/relationships" xmlns:p="http://schemas.openxmlformats.org/presentationml/2006/main">
  <p:tag name="ORIGINALHEIGHT" val="257.2859"/>
  <p:tag name="ORIGINALWIDTH" val="1537.71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p(\uvec{l}, \rvec{x}, \uvec{v}) = (1 + \cos^2 \theta')\frac{2}{16\pi}&#10;$$&#10;&#10;\end{document}"/>
  <p:tag name="IGUANATEXSIZE" val="36"/>
  <p:tag name="IGUANATEXCURSOR" val="824"/>
</p:tagLst>
</file>

<file path=ppt/tags/tag19.xml><?xml version="1.0" encoding="utf-8"?>
<p:tagLst xmlns:a="http://schemas.openxmlformats.org/drawingml/2006/main" xmlns:r="http://schemas.openxmlformats.org/officeDocument/2006/relationships" xmlns:p="http://schemas.openxmlformats.org/presentationml/2006/main">
  <p:tag name="ORIGINALHEIGHT" val="320.2947"/>
  <p:tag name="ORIGINALWIDTH" val="1930.769"/>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p(\uvec{l}, \rvec{x}, \uvec{v}) = \frac{1}{4\pi}&#10;\frac{1 - g^2}{1 + g^2 -2g\cos^{2/3}\theta'}&#10;$$&#10;&#10;\end{document}"/>
  <p:tag name="IGUANATEXSIZE" val="36"/>
  <p:tag name="IGUANATEXCURSOR" val="864"/>
</p:tagLst>
</file>

<file path=ppt/tags/tag2.xml><?xml version="1.0" encoding="utf-8"?>
<p:tagLst xmlns:a="http://schemas.openxmlformats.org/drawingml/2006/main" xmlns:r="http://schemas.openxmlformats.org/officeDocument/2006/relationships" xmlns:p="http://schemas.openxmlformats.org/presentationml/2006/main">
  <p:tag name="ORIGINALHEIGHT" val="129.7681"/>
  <p:tag name="ORIGINALWIDTH" val="493.5689"/>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s + \mathrm{d}s)&#10;$$&#10;&#10;\end{document}"/>
  <p:tag name="IGUANATEXSIZE" val="36"/>
  <p:tag name="IGUANATEXCURSOR" val="797"/>
</p:tagLst>
</file>

<file path=ppt/tags/tag20.xml><?xml version="1.0" encoding="utf-8"?>
<p:tagLst xmlns:a="http://schemas.openxmlformats.org/drawingml/2006/main" xmlns:r="http://schemas.openxmlformats.org/officeDocument/2006/relationships" xmlns:p="http://schemas.openxmlformats.org/presentationml/2006/main">
  <p:tag name="ORIGINALHEIGHT" val="786.1097"/>
  <p:tag name="ORIGINALWIDTH" val="2230.811"/>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s + \mathrm{d}s) = L(s) + \epsilon(s) \cdot \mathrm{d}s &#10;$$&#10;$$&#10;+ \mu_\idx{s}(s) \cdot \mathrm{d}s \cdot &#10;\int\limits_\mathit{\Omega} L^\mathrm{in}(s, \omega') p(\omega', s, \omega) \mathrm{d}\omega' =&#10;$$&#10;$$&#10;L(s) + q(s) \cdot \mathrm{d}s &#10;$$&#10;\end{document}"/>
  <p:tag name="IGUANATEXSIZE" val="36"/>
  <p:tag name="IGUANATEXCURSOR" val="997"/>
</p:tagLst>
</file>

<file path=ppt/tags/tag21.xml><?xml version="1.0" encoding="utf-8"?>
<p:tagLst xmlns:a="http://schemas.openxmlformats.org/drawingml/2006/main" xmlns:r="http://schemas.openxmlformats.org/officeDocument/2006/relationships" xmlns:p="http://schemas.openxmlformats.org/presentationml/2006/main">
  <p:tag name="ORIGINALHEIGHT" val="356.2997"/>
  <p:tag name="ORIGINALWIDTH" val="2937.41"/>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rac{\mathrm{d} L}{\mathrm{d}s} = &#10;\left( -\mu_\idx{a}-\mu_\idx{s} \right) \cdot L + \epsilon +&#10;\mu_\idx{s}&#10; \int\limits_\mathit{\Omega} L^\mathrm{in}(\omega') p(\omega', s, \omega) \mathrm{d}\omega'&#10;$$&#10;\end{document}"/>
  <p:tag name="IGUANATEXSIZE" val="36"/>
  <p:tag name="IGUANATEXCURSOR" val="862"/>
</p:tagLst>
</file>

<file path=ppt/tags/tag22.xml><?xml version="1.0" encoding="utf-8"?>
<p:tagLst xmlns:a="http://schemas.openxmlformats.org/drawingml/2006/main" xmlns:r="http://schemas.openxmlformats.org/officeDocument/2006/relationships" xmlns:p="http://schemas.openxmlformats.org/presentationml/2006/main">
  <p:tag name="ORIGINALHEIGHT" val="261.7865"/>
  <p:tag name="ORIGINALWIDTH" val="891.124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rac{\mathrm{d} L}{\mathrm{d}s} = &#10;-\mu \cdot L + q&#10;$$&#10;\end{document}"/>
  <p:tag name="IGUANATEXSIZE" val="36"/>
  <p:tag name="IGUANATEXCURSOR" val="817"/>
</p:tagLst>
</file>

<file path=ppt/tags/tag23.xml><?xml version="1.0" encoding="utf-8"?>
<p:tagLst xmlns:a="http://schemas.openxmlformats.org/drawingml/2006/main" xmlns:r="http://schemas.openxmlformats.org/officeDocument/2006/relationships" xmlns:p="http://schemas.openxmlformats.org/presentationml/2006/main">
  <p:tag name="ORIGINALHEIGHT" val="261.7865"/>
  <p:tag name="ORIGINALWIDTH" val="891.124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rac{\mathrm{d} L}{\mathrm{d}s} = &#10;-\mu \cdot L + q&#10;$$&#10;\end{document}"/>
  <p:tag name="IGUANATEXSIZE" val="36"/>
  <p:tag name="IGUANATEXCURSOR" val="817"/>
</p:tagLst>
</file>

<file path=ppt/tags/tag24.xml><?xml version="1.0" encoding="utf-8"?>
<p:tagLst xmlns:a="http://schemas.openxmlformats.org/drawingml/2006/main" xmlns:r="http://schemas.openxmlformats.org/officeDocument/2006/relationships" xmlns:p="http://schemas.openxmlformats.org/presentationml/2006/main">
  <p:tag name="ORIGINALHEIGHT" val="300.0419"/>
  <p:tag name="ORIGINALWIDTH" val="1837.75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s) = L(0) \cdot e^{-\mu s} + \frac{ q \cdot \left( 1 - e^{- \mu s} \right) }{\mu}&#10;$$&#10;\end{document}"/>
  <p:tag name="IGUANATEXSIZE" val="36"/>
  <p:tag name="IGUANATEXCURSOR" val="847"/>
</p:tagLst>
</file>

<file path=ppt/tags/tag25.xml><?xml version="1.0" encoding="utf-8"?>
<p:tagLst xmlns:a="http://schemas.openxmlformats.org/drawingml/2006/main" xmlns:r="http://schemas.openxmlformats.org/officeDocument/2006/relationships" xmlns:p="http://schemas.openxmlformats.org/presentationml/2006/main">
  <p:tag name="ORIGINALHEIGHT" val="129.7681"/>
  <p:tag name="ORIGINALWIDTH" val="224.281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0)&#10;$$&#10;\end{document}"/>
  <p:tag name="IGUANATEXSIZE" val="36"/>
  <p:tag name="IGUANATEXCURSOR" val="784"/>
</p:tagLst>
</file>

<file path=ppt/tags/tag26.xml><?xml version="1.0" encoding="utf-8"?>
<p:tagLst xmlns:a="http://schemas.openxmlformats.org/drawingml/2006/main" xmlns:r="http://schemas.openxmlformats.org/officeDocument/2006/relationships" xmlns:p="http://schemas.openxmlformats.org/presentationml/2006/main">
  <p:tag name="ORIGINALHEIGHT" val="88.51236"/>
  <p:tag name="ORIGINALWIDTH" val="126.767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Delta s&#10;$$&#10;\end{document}"/>
  <p:tag name="IGUANATEXSIZE" val="36"/>
  <p:tag name="IGUANATEXCURSOR" val="788"/>
</p:tagLst>
</file>

<file path=ppt/tags/tag27.xml><?xml version="1.0" encoding="utf-8"?>
<p:tagLst xmlns:a="http://schemas.openxmlformats.org/drawingml/2006/main" xmlns:r="http://schemas.openxmlformats.org/officeDocument/2006/relationships" xmlns:p="http://schemas.openxmlformats.org/presentationml/2006/main">
  <p:tag name="ORIGINALHEIGHT" val="132.0184"/>
  <p:tag name="ORIGINALWIDTH" val="1789.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_{i+1} = L_i + \Delta s \cdot \left( q(s) - L_i \cdot \mu(s) \right) &#10;$$&#10;\end{document}"/>
  <p:tag name="IGUANATEXSIZE" val="36"/>
  <p:tag name="IGUANATEXCURSOR" val="848"/>
</p:tagLst>
</file>

<file path=ppt/tags/tag28.xml><?xml version="1.0" encoding="utf-8"?>
<p:tagLst xmlns:a="http://schemas.openxmlformats.org/drawingml/2006/main" xmlns:r="http://schemas.openxmlformats.org/officeDocument/2006/relationships" xmlns:p="http://schemas.openxmlformats.org/presentationml/2006/main">
  <p:tag name="ORIGINALHEIGHT" val="129.7681"/>
  <p:tag name="ORIGINALWIDTH" val="526.573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_0 = L(0)&#10;$$&#10;\end{document}"/>
  <p:tag name="IGUANATEXSIZE" val="36"/>
  <p:tag name="IGUANATEXCURSOR" val="786"/>
</p:tagLst>
</file>

<file path=ppt/tags/tag29.xml><?xml version="1.0" encoding="utf-8"?>
<p:tagLst xmlns:a="http://schemas.openxmlformats.org/drawingml/2006/main" xmlns:r="http://schemas.openxmlformats.org/officeDocument/2006/relationships" xmlns:p="http://schemas.openxmlformats.org/presentationml/2006/main">
  <p:tag name="ORIGINALHEIGHT" val="131.2683"/>
  <p:tag name="ORIGINALWIDTH" val="513.0716"/>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_\idx{eye} = L_n&#10;$$&#10;\end{document}"/>
  <p:tag name="IGUANATEXSIZE" val="36"/>
  <p:tag name="IGUANATEXCURSOR" val="783"/>
</p:tagLst>
</file>

<file path=ppt/tags/tag3.xml><?xml version="1.0" encoding="utf-8"?>
<p:tagLst xmlns:a="http://schemas.openxmlformats.org/drawingml/2006/main" xmlns:r="http://schemas.openxmlformats.org/officeDocument/2006/relationships" xmlns:p="http://schemas.openxmlformats.org/presentationml/2006/main">
  <p:tag name="ORIGINALHEIGHT" val="91.51276"/>
  <p:tag name="ORIGINALWIDTH" val="116.266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mathrm{d}s&#10;$$&#10;&#10;\end{document}"/>
  <p:tag name="IGUANATEXSIZE" val="36"/>
  <p:tag name="IGUANATEXCURSOR" val="791"/>
</p:tagLst>
</file>

<file path=ppt/tags/tag30.xml><?xml version="1.0" encoding="utf-8"?>
<p:tagLst xmlns:a="http://schemas.openxmlformats.org/drawingml/2006/main" xmlns:r="http://schemas.openxmlformats.org/officeDocument/2006/relationships" xmlns:p="http://schemas.openxmlformats.org/presentationml/2006/main">
  <p:tag name="ORIGINALHEIGHT" val="103.809"/>
  <p:tag name="ORIGINALWIDTH" val="394.834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s+\mathrm{d}s)&#10;$$&#10;\end{document}"/>
  <p:tag name="IGUANATEXSIZE" val="36"/>
  <p:tag name="IGUANATEXCURSOR" val="795"/>
  <p:tag name="TRANSPARENCY" val="True"/>
  <p:tag name="FILENAME" val=""/>
  <p:tag name="INPUTTYPE" val="0"/>
  <p:tag name="LATEXENGINEID" val="1"/>
  <p:tag name="TEMPFOLDER" val="c:\temp\"/>
</p:tagLst>
</file>

<file path=ppt/tags/tag31.xml><?xml version="1.0" encoding="utf-8"?>
<p:tagLst xmlns:a="http://schemas.openxmlformats.org/drawingml/2006/main" xmlns:r="http://schemas.openxmlformats.org/officeDocument/2006/relationships" xmlns:p="http://schemas.openxmlformats.org/presentationml/2006/main">
  <p:tag name="ORIGINALHEIGHT" val="103.809"/>
  <p:tag name="ORIGINALWIDTH" val="170.414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s)&#10;$$&#10;\end{document}"/>
  <p:tag name="IGUANATEXSIZE" val="36"/>
  <p:tag name="IGUANATEXCURSOR" val="783"/>
  <p:tag name="TRANSPARENCY" val="True"/>
  <p:tag name="FILENAME" val=""/>
  <p:tag name="INPUTTYPE" val="0"/>
  <p:tag name="LATEXENGINEID" val="1"/>
  <p:tag name="TEMPFOLDER" val="c:\temp\"/>
</p:tagLst>
</file>

<file path=ppt/tags/tag32.xml><?xml version="1.0" encoding="utf-8"?>
<p:tagLst xmlns:a="http://schemas.openxmlformats.org/drawingml/2006/main" xmlns:r="http://schemas.openxmlformats.org/officeDocument/2006/relationships" xmlns:p="http://schemas.openxmlformats.org/presentationml/2006/main">
  <p:tag name="ORIGINALHEIGHT" val="49.20425"/>
  <p:tag name="ORIGINALWIDTH" val="34.20299"/>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s&#10;$$&#10;\end{document}"/>
  <p:tag name="IGUANATEXSIZE" val="36"/>
  <p:tag name="IGUANATEXCURSOR" val="781"/>
  <p:tag name="TRANSPARENCY" val="True"/>
  <p:tag name="FILENAME" val=""/>
  <p:tag name="INPUTTYPE" val="0"/>
  <p:tag name="LATEXENGINEID" val="1"/>
  <p:tag name="TEMPFOLDER" val="c:\temp\"/>
</p:tagLst>
</file>

<file path=ppt/tags/tag33.xml><?xml version="1.0" encoding="utf-8"?>
<p:tagLst xmlns:a="http://schemas.openxmlformats.org/drawingml/2006/main" xmlns:r="http://schemas.openxmlformats.org/officeDocument/2006/relationships" xmlns:p="http://schemas.openxmlformats.org/presentationml/2006/main">
  <p:tag name="ORIGINALHEIGHT" val="73.20638"/>
  <p:tag name="ORIGINALWIDTH" val="93.0080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mathrm{d}s&#10;$$&#10;\end{document}"/>
  <p:tag name="IGUANATEXSIZE" val="36"/>
  <p:tag name="IGUANATEXCURSOR" val="785"/>
  <p:tag name="TRANSPARENCY" val="True"/>
  <p:tag name="FILENAME" val=""/>
  <p:tag name="INPUTTYPE" val="0"/>
  <p:tag name="LATEXENGINEID" val="1"/>
  <p:tag name="TEMPFOLDER" val="c:\temp\"/>
</p:tagLst>
</file>

<file path=ppt/tags/tag34.xml><?xml version="1.0" encoding="utf-8"?>
<p:tagLst xmlns:a="http://schemas.openxmlformats.org/drawingml/2006/main" xmlns:r="http://schemas.openxmlformats.org/officeDocument/2006/relationships" xmlns:p="http://schemas.openxmlformats.org/presentationml/2006/main">
  <p:tag name="ORIGINALHEIGHT" val="261.7865"/>
  <p:tag name="ORIGINALWIDTH" val="889.6241"/>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rac{\mathrm{d} L}{\mathrm{d}s} = &#10;-\sigma \cdot L + q&#10;$$&#10;\end{document}"/>
  <p:tag name="IGUANATEXSIZE" val="36"/>
  <p:tag name="IGUANATEXCURSOR" val="823"/>
</p:tagLst>
</file>

<file path=ppt/tags/tag35.xml><?xml version="1.0" encoding="utf-8"?>
<p:tagLst xmlns:a="http://schemas.openxmlformats.org/drawingml/2006/main" xmlns:r="http://schemas.openxmlformats.org/officeDocument/2006/relationships" xmlns:p="http://schemas.openxmlformats.org/presentationml/2006/main">
  <p:tag name="ORIGINALHEIGHT" val="267.0372"/>
  <p:tag name="ORIGINALWIDTH" val="1834.756"/>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s) = L(0) \cdot e^{-\sigma s} + \frac{ q \cdot \left( 1 - e^{- \sigma s} \right) }{\sigma}&#10;$$&#10;\end{document}"/>
  <p:tag name="IGUANATEXSIZE" val="36"/>
  <p:tag name="IGUANATEXCURSOR" val="871"/>
</p:tagLst>
</file>

<file path=ppt/tags/tag36.xml><?xml version="1.0" encoding="utf-8"?>
<p:tagLst xmlns:a="http://schemas.openxmlformats.org/drawingml/2006/main" xmlns:r="http://schemas.openxmlformats.org/officeDocument/2006/relationships" xmlns:p="http://schemas.openxmlformats.org/presentationml/2006/main">
  <p:tag name="ORIGINALHEIGHT" val="49.20425"/>
  <p:tag name="ORIGINALWIDTH" val="34.20299"/>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s&#10;$$&#10;\end{document}"/>
  <p:tag name="IGUANATEXSIZE" val="36"/>
  <p:tag name="IGUANATEXCURSOR" val="781"/>
  <p:tag name="TRANSPARENCY" val="True"/>
  <p:tag name="FILENAME" val=""/>
  <p:tag name="INPUTTYPE" val="0"/>
  <p:tag name="LATEXENGINEID" val="1"/>
  <p:tag name="TEMPFOLDER" val="c:\temp\"/>
</p:tagLst>
</file>

<file path=ppt/tags/tag37.xml><?xml version="1.0" encoding="utf-8"?>
<p:tagLst xmlns:a="http://schemas.openxmlformats.org/drawingml/2006/main" xmlns:r="http://schemas.openxmlformats.org/officeDocument/2006/relationships" xmlns:p="http://schemas.openxmlformats.org/presentationml/2006/main">
  <p:tag name="ORIGINALHEIGHT" val="155.25"/>
  <p:tag name="ORIGINALWIDTH" val="708.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sigma(y) = \sigma_0 e^{b \cdot y}&#10;$$&#10;\end{document}"/>
  <p:tag name="IGUANATEXSIZE" val="36"/>
  <p:tag name="IGUANATEXCURSOR" val="814"/>
  <p:tag name="TRANSPARENCY" val="True"/>
  <p:tag name="FILENAME" val=""/>
  <p:tag name="INPUTTYPE" val="0"/>
  <p:tag name="LATEXENGINEID" val="0"/>
  <p:tag name="TEMPFOLDER" val="c:\temp\"/>
</p:tagLst>
</file>

<file path=ppt/tags/tag38.xml><?xml version="1.0" encoding="utf-8"?>
<p:tagLst xmlns:a="http://schemas.openxmlformats.org/drawingml/2006/main" xmlns:r="http://schemas.openxmlformats.org/officeDocument/2006/relationships" xmlns:p="http://schemas.openxmlformats.org/presentationml/2006/main">
  <p:tag name="ORIGINALHEIGHT" val="155.25"/>
  <p:tag name="ORIGINALWIDTH" val="691.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q(y) = q_0 e^{b \cdot y}&#10;$$&#10;\end{document}"/>
  <p:tag name="IGUANATEXSIZE" val="36"/>
  <p:tag name="IGUANATEXCURSOR" val="804"/>
  <p:tag name="TRANSPARENCY" val="True"/>
  <p:tag name="FILENAME" val=""/>
  <p:tag name="INPUTTYPE" val="0"/>
  <p:tag name="LATEXENGINEID" val="0"/>
  <p:tag name="TEMPFOLDER" val="c:\temp\"/>
</p:tagLst>
</file>

<file path=ppt/tags/tag39.xml><?xml version="1.0" encoding="utf-8"?>
<p:tagLst xmlns:a="http://schemas.openxmlformats.org/drawingml/2006/main" xmlns:r="http://schemas.openxmlformats.org/officeDocument/2006/relationships" xmlns:p="http://schemas.openxmlformats.org/presentationml/2006/main">
  <p:tag name="ORIGINALHEIGHT" val="91.31346"/>
  <p:tag name="ORIGINALWIDTH" val="720.034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rac{\mathrm{d} L}{\mathrm{d}s} = &#10;(-\sigma \cdot L + q) e^{b\cdot \left(y_\idx{ray\_origin} + y_\idx{ray\_dir} \cdot s \right)}&#10;$$&#10;\end{document}"/>
  <p:tag name="IGUANATEXSIZE" val="36"/>
  <p:tag name="IGUANATEXCURSOR" val="908"/>
  <p:tag name="TRANSPARENCY" val="True"/>
  <p:tag name="FILENAME" val=""/>
  <p:tag name="INPUTTYPE" val="0"/>
  <p:tag name="LATEXENGINEID" val="0"/>
  <p:tag name="TEMPFOLDER" val="c:\temp\"/>
</p:tagLst>
</file>

<file path=ppt/tags/tag4.xml><?xml version="1.0" encoding="utf-8"?>
<p:tagLst xmlns:a="http://schemas.openxmlformats.org/drawingml/2006/main" xmlns:r="http://schemas.openxmlformats.org/officeDocument/2006/relationships" xmlns:p="http://schemas.openxmlformats.org/presentationml/2006/main">
  <p:tag name="ORIGINALHEIGHT" val="61.50858"/>
  <p:tag name="ORIGINALWIDTH" val="42.75599"/>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s&#10;$$&#10;&#10;\end{document}"/>
  <p:tag name="IGUANATEXSIZE" val="36"/>
  <p:tag name="IGUANATEXCURSOR" val="780"/>
</p:tagLst>
</file>

<file path=ppt/tags/tag40.xml><?xml version="1.0" encoding="utf-8"?>
<p:tagLst xmlns:a="http://schemas.openxmlformats.org/drawingml/2006/main" xmlns:r="http://schemas.openxmlformats.org/officeDocument/2006/relationships" xmlns:p="http://schemas.openxmlformats.org/presentationml/2006/main">
  <p:tag name="ORIGINALHEIGHT" val="150.75"/>
  <p:tag name="ORIGINALWIDTH" val="1561.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y(s) = y_\idx{ray\_origin} + y_\idx{ray\_dir} \cdot s&#10;$$&#10;\end{document}"/>
  <p:tag name="IGUANATEXSIZE" val="36"/>
  <p:tag name="IGUANATEXCURSOR" val="808"/>
  <p:tag name="TRANSPARENCY" val="True"/>
  <p:tag name="FILENAME" val=""/>
  <p:tag name="INPUTTYPE" val="0"/>
  <p:tag name="LATEXENGINEID" val="0"/>
  <p:tag name="TEMPFOLDER" val="c:\temp\"/>
</p:tagLst>
</file>

<file path=ppt/tags/tag41.xml><?xml version="1.0" encoding="utf-8"?>
<p:tagLst xmlns:a="http://schemas.openxmlformats.org/drawingml/2006/main" xmlns:r="http://schemas.openxmlformats.org/officeDocument/2006/relationships" xmlns:p="http://schemas.openxmlformats.org/presentationml/2006/main">
  <p:tag name="ORIGINALHEIGHT" val="69.05788"/>
  <p:tag name="ORIGINALWIDTH" val="720.3619"/>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s) =\frac{L(0) \cdot \sigma - q}{\sigma} e^{&#10;-\frac{\sigma}{b \cdot y_\idx{ray\_dir} }&#10;\left( &#10;e^{b \cdot \left(y_\idx{ray\_origin} + s y_\idx{ray\_dir}\right) }&#10;- e^{b \cdot y_\idx{ray\_origin} }&#10;\right)&#10;}&#10;+ \frac{q}{\sigma}&#10;$$&#10;\end{document}"/>
  <p:tag name="IGUANATEXSIZE" val="36"/>
  <p:tag name="IGUANATEXCURSOR" val="865"/>
  <p:tag name="TRANSPARENCY" val="True"/>
  <p:tag name="FILENAME" val=""/>
  <p:tag name="INPUTTYPE" val="0"/>
  <p:tag name="LATEXENGINEID" val="0"/>
  <p:tag name="TEMPFOLDER" val="c:\temp\"/>
</p:tagLst>
</file>

<file path=ppt/tags/tag5.xml><?xml version="1.0" encoding="utf-8"?>
<p:tagLst xmlns:a="http://schemas.openxmlformats.org/drawingml/2006/main" xmlns:r="http://schemas.openxmlformats.org/officeDocument/2006/relationships" xmlns:p="http://schemas.openxmlformats.org/presentationml/2006/main">
  <p:tag name="ORIGINALHEIGHT" val="129.7681"/>
  <p:tag name="ORIGINALWIDTH" val="1010.391"/>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s + \mathrm{d}s) = L(s) +&#10;$$&#10;&#10;\end{document}"/>
  <p:tag name="IGUANATEXSIZE" val="36"/>
  <p:tag name="IGUANATEXCURSOR" val="807"/>
</p:tagLst>
</file>

<file path=ppt/tags/tag6.xml><?xml version="1.0" encoding="utf-8"?>
<p:tagLst xmlns:a="http://schemas.openxmlformats.org/drawingml/2006/main" xmlns:r="http://schemas.openxmlformats.org/officeDocument/2006/relationships" xmlns:p="http://schemas.openxmlformats.org/presentationml/2006/main">
  <p:tag name="ORIGINALHEIGHT" val="132.0184"/>
  <p:tag name="ORIGINALWIDTH" val="1885.01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s + \mathrm{d}s) = L(s) - L(s) \cdot \mu_\idx{a}(s) \cdot \mathrm{d}s&#10;$$&#10;&#10;\end{document}"/>
  <p:tag name="IGUANATEXSIZE" val="36"/>
  <p:tag name="IGUANATEXCURSOR" val="819"/>
</p:tagLst>
</file>

<file path=ppt/tags/tag7.xml><?xml version="1.0" encoding="utf-8"?>
<p:tagLst xmlns:a="http://schemas.openxmlformats.org/drawingml/2006/main" xmlns:r="http://schemas.openxmlformats.org/officeDocument/2006/relationships" xmlns:p="http://schemas.openxmlformats.org/presentationml/2006/main">
  <p:tag name="ORIGINALHEIGHT" val="132.0184"/>
  <p:tag name="ORIGINALWIDTH" val="2855.64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s + \mathrm{d}s) = L(s) - L(s) \cdot \mu_\idx{a}(s) \cdot \mathrm{d}s&#10;- L(s) \cdot \mu_\idx{s}(s) \cdot \mathrm{d}s&#10;$$&#10;&#10;\end{document}"/>
  <p:tag name="IGUANATEXSIZE" val="36"/>
  <p:tag name="IGUANATEXCURSOR" val="875"/>
</p:tagLst>
</file>

<file path=ppt/tags/tag8.xml><?xml version="1.0" encoding="utf-8"?>
<p:tagLst xmlns:a="http://schemas.openxmlformats.org/drawingml/2006/main" xmlns:r="http://schemas.openxmlformats.org/officeDocument/2006/relationships" xmlns:p="http://schemas.openxmlformats.org/presentationml/2006/main">
  <p:tag name="ORIGINALHEIGHT" val="132.0184"/>
  <p:tag name="ORIGINALWIDTH" val="2855.64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s + \mathrm{d}s) = L(s) - L(s) \cdot \mu_\idx{a}(s) \cdot \mathrm{d}s&#10;- L(s) \cdot \mu_\idx{s}(s) \cdot \mathrm{d}s&#10;$$&#10;&#10;\end{document}"/>
  <p:tag name="IGUANATEXSIZE" val="36"/>
  <p:tag name="IGUANATEXCURSOR" val="875"/>
</p:tagLst>
</file>

<file path=ppt/tags/tag9.xml><?xml version="1.0" encoding="utf-8"?>
<p:tagLst xmlns:a="http://schemas.openxmlformats.org/drawingml/2006/main" xmlns:r="http://schemas.openxmlformats.org/officeDocument/2006/relationships" xmlns:p="http://schemas.openxmlformats.org/presentationml/2006/main">
  <p:tag name="ORIGINALHEIGHT" val="132.0184"/>
  <p:tag name="ORIGINALWIDTH" val="2418.33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s + \mathrm{d}s) = L(s) - L(s) \cdot \mathrm{d}s \cdot (\mu_\idx{a}(s)&#10;+ \mu_\idx{s}(s) )&#10;$$&#10;&#10;\end{document}"/>
  <p:tag name="IGUANATEXSIZE" val="36"/>
  <p:tag name="IGUANATEXCURSOR" val="865"/>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15343</TotalTime>
  <Words>2307</Words>
  <Application>Microsoft Office PowerPoint</Application>
  <PresentationFormat>On-screen Show (4:3)</PresentationFormat>
  <Paragraphs>538</Paragraphs>
  <Slides>62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Consolas</vt:lpstr>
      <vt:lpstr>Courier New</vt:lpstr>
      <vt:lpstr>Symbol</vt:lpstr>
      <vt:lpstr>Times New Roman</vt:lpstr>
      <vt:lpstr>Whipsmart</vt:lpstr>
      <vt:lpstr>1_Office Theme</vt:lpstr>
      <vt:lpstr>Térfogati illumináció</vt:lpstr>
      <vt:lpstr>Fény terjedése közegben</vt:lpstr>
      <vt:lpstr>Radianca változása differenciális szakaszon</vt:lpstr>
      <vt:lpstr>Elnyelődés - absorption</vt:lpstr>
      <vt:lpstr>Kiszóródás - outscattering</vt:lpstr>
      <vt:lpstr>Elnyelődés + kiszóródás = csillaptás</vt:lpstr>
      <vt:lpstr>Emisszió</vt:lpstr>
      <vt:lpstr>Beszóródás - inscattering</vt:lpstr>
      <vt:lpstr>A szóródás valószínűségsűrűség-függvénye - fázisfüggvény</vt:lpstr>
      <vt:lpstr>Izotropikus szóródás</vt:lpstr>
      <vt:lpstr>Rayleigh szóródás</vt:lpstr>
      <vt:lpstr>Henyey-Greenstein</vt:lpstr>
      <vt:lpstr>Beszóródás + emisszió = forráshatás</vt:lpstr>
      <vt:lpstr>Térfogati árnyalási egyenlet</vt:lpstr>
      <vt:lpstr>Megoldás konstans csillapítás és forráshatás esetén</vt:lpstr>
      <vt:lpstr>Térfogati képalkotás</vt:lpstr>
      <vt:lpstr>Sugármenetelés – ray marching</vt:lpstr>
      <vt:lpstr>Optikai paraméterek tárolása – térfogati adatmodellek</vt:lpstr>
      <vt:lpstr>Köd</vt:lpstr>
      <vt:lpstr>Diffegyenlet megoldása</vt:lpstr>
      <vt:lpstr>Köd shaderben</vt:lpstr>
      <vt:lpstr>Nulla forráshatás, fekete köd</vt:lpstr>
      <vt:lpstr>Színes köd, nem látszik a háttér (nyilván)</vt:lpstr>
      <vt:lpstr>Nem-konstans köd</vt:lpstr>
      <vt:lpstr>Diffegyenlet megoldás</vt:lpstr>
      <vt:lpstr>Várt eredmény</vt:lpstr>
      <vt:lpstr>Plakátok, részecskerendszerek</vt:lpstr>
      <vt:lpstr>Képalapú festés</vt:lpstr>
      <vt:lpstr>A sprite evolúciója</vt:lpstr>
      <vt:lpstr>A sprite evolúciója</vt:lpstr>
      <vt:lpstr>A sprite evolúciója</vt:lpstr>
      <vt:lpstr>Sprite rajzolása klasszikus trafókkal</vt:lpstr>
      <vt:lpstr>Sprite rajzolása klasszikus trafókkal</vt:lpstr>
      <vt:lpstr>Sprite rajzolása saját trafóval</vt:lpstr>
      <vt:lpstr>Sprite rajzolása saját trafóval</vt:lpstr>
      <vt:lpstr>Sprite kinyitása projekció után</vt:lpstr>
      <vt:lpstr>Sprite rajzolása Geometry Shaderrel - VS</vt:lpstr>
      <vt:lpstr>Sprite rajzolása Geometry Shaderrel – GS kimenet</vt:lpstr>
      <vt:lpstr>Sprite rajzolása Geometry Shaderrel</vt:lpstr>
      <vt:lpstr>Plakát [billboard]</vt:lpstr>
      <vt:lpstr>Statikus plakát</vt:lpstr>
      <vt:lpstr>Tengely körül forgó plakát</vt:lpstr>
      <vt:lpstr>Részecske-rendszer</vt:lpstr>
      <vt:lpstr>Részecskék életciklusa</vt:lpstr>
      <vt:lpstr>Részecskerendszer és pontprimitívek</vt:lpstr>
      <vt:lpstr>Input element desc</vt:lpstr>
      <vt:lpstr>Input element desc</vt:lpstr>
      <vt:lpstr>Vertex buffer (Egg::Mesh libbel)</vt:lpstr>
      <vt:lpstr>billboard.hlsli</vt:lpstr>
      <vt:lpstr>vsBillboard.hlsl</vt:lpstr>
      <vt:lpstr>gsBillboard.hlsl</vt:lpstr>
      <vt:lpstr>psFire.hlsl</vt:lpstr>
      <vt:lpstr>Mesh::Shaded</vt:lpstr>
      <vt:lpstr>Mesh::Shaded</vt:lpstr>
      <vt:lpstr>Adatok feltöltése (animate)</vt:lpstr>
      <vt:lpstr>Plakátok</vt:lpstr>
      <vt:lpstr>Blending</vt:lpstr>
      <vt:lpstr>Blending van… de z-teszt is</vt:lpstr>
      <vt:lpstr>Nincs depth test – zsiráf sem takar</vt:lpstr>
      <vt:lpstr>Z-teszt marad, Z-írás kikapcs</vt:lpstr>
      <vt:lpstr>Rossz a sorrend… hátsók takarnak előbbiekre</vt:lpstr>
      <vt:lpstr>Rendezés</vt:lpstr>
    </vt:vector>
  </TitlesOfParts>
  <Company>Budapest University of Technology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WebGL</dc:title>
  <dc:creator>László Szécsi</dc:creator>
  <cp:lastModifiedBy>László Szécsi</cp:lastModifiedBy>
  <cp:revision>225</cp:revision>
  <dcterms:created xsi:type="dcterms:W3CDTF">2017-01-23T15:49:11Z</dcterms:created>
  <dcterms:modified xsi:type="dcterms:W3CDTF">2018-04-17T11:20:39Z</dcterms:modified>
</cp:coreProperties>
</file>